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98" r:id="rId2"/>
    <p:sldId id="299" r:id="rId3"/>
    <p:sldId id="300" r:id="rId4"/>
    <p:sldId id="301" r:id="rId5"/>
    <p:sldId id="302" r:id="rId6"/>
    <p:sldId id="262" r:id="rId7"/>
    <p:sldId id="263" r:id="rId8"/>
    <p:sldId id="268" r:id="rId9"/>
    <p:sldId id="269" r:id="rId10"/>
    <p:sldId id="270" r:id="rId11"/>
    <p:sldId id="287" r:id="rId12"/>
    <p:sldId id="303" r:id="rId13"/>
    <p:sldId id="276" r:id="rId14"/>
    <p:sldId id="277" r:id="rId15"/>
    <p:sldId id="280" r:id="rId16"/>
    <p:sldId id="288" r:id="rId17"/>
    <p:sldId id="283" r:id="rId18"/>
    <p:sldId id="285" r:id="rId19"/>
    <p:sldId id="286" r:id="rId20"/>
    <p:sldId id="292" r:id="rId21"/>
    <p:sldId id="293" r:id="rId22"/>
    <p:sldId id="297" r:id="rId23"/>
    <p:sldId id="305" r:id="rId24"/>
    <p:sldId id="30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i9nhZB1q8ra10zIepNNXvvCM7a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1"/>
    <p:restoredTop sz="94675"/>
  </p:normalViewPr>
  <p:slideViewPr>
    <p:cSldViewPr snapToGrid="0">
      <p:cViewPr varScale="1">
        <p:scale>
          <a:sx n="84" d="100"/>
          <a:sy n="84" d="100"/>
        </p:scale>
        <p:origin x="86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rlGO6stgxkfK5VA43DG5gftyqavZFUn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rlGO6stgxkfK5VA43DG5gftyqavZFUn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rlGO6stgxkfK5VA43DG5gftyqavZFUn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77f286b5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e77f286b5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77f286b5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e77f286b5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019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77f286b5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e77f286b5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611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8e742f6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8e742f6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https://colab.research.google.com/drive/1rlGO6stgxkfK5VA43DG5gftyqavZFUn4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8e742f6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e8e742f6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75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021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055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62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77f286b5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e77f286b5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e183c47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ee183c47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https://colab.research.google.com/drive/1rlGO6stgxkfK5VA43DG5gftyqavZFUn4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ee183d09d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ee183d09d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cobain feature selection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coba yg embed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untuk knn dan decision tree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coba kalo gak di sampling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coba sampling pake smote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e183d09de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ee183d09de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e183d09de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ee183d09de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9472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e183d09de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ee183d09de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73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77f286b5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e77f286b5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8e742f6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8e742f6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https://colab.research.google.com/drive/1rlGO6stgxkfK5VA43DG5gftyqavZFUn4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8e742f6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e8e742f6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77f286b5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e77f286b5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77f286b5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e77f286b5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77f286b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e77f286b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9" name="Google Shape;3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3" name="Google Shape;5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FA159-3852-DC45-8BDB-E3BDBB8292E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2003425" y="4991100"/>
            <a:ext cx="4981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item's classification is Public. It was created by and is in property of the Home Credit Group.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Stage 1</a:t>
            </a:r>
            <a:endParaRPr dirty="0"/>
          </a:p>
        </p:txBody>
      </p:sp>
      <p:sp>
        <p:nvSpPr>
          <p:cNvPr id="246" name="Google Shape;24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 b="1" dirty="0">
                <a:solidFill>
                  <a:srgbClr val="137266"/>
                </a:solidFill>
              </a:rPr>
              <a:t>Understand The Data</a:t>
            </a:r>
            <a:endParaRPr sz="2400" b="1" dirty="0">
              <a:solidFill>
                <a:srgbClr val="13726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77EE59-35FA-4886-AF27-9BCBB4779E28}"/>
              </a:ext>
            </a:extLst>
          </p:cNvPr>
          <p:cNvSpPr/>
          <p:nvPr/>
        </p:nvSpPr>
        <p:spPr>
          <a:xfrm>
            <a:off x="1897380" y="4838700"/>
            <a:ext cx="528066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77f286b55_0_84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77f286b55_0_84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700" dirty="0"/>
              <a:t>Data Correlations - </a:t>
            </a:r>
            <a:r>
              <a:rPr lang="en-US" sz="1700" dirty="0" err="1"/>
              <a:t>Pairplot</a:t>
            </a:r>
            <a:endParaRPr sz="1700" dirty="0"/>
          </a:p>
        </p:txBody>
      </p:sp>
      <p:pic>
        <p:nvPicPr>
          <p:cNvPr id="1026" name="Picture 2" descr="+cEgXak9IriqLENSKS6nLSZ2ONpxONMWX9nacoiqIoiqIoiqIoijJUuBkZK4B5xpjqaMsz1tHIb0VRRgtPuhkJicD31PGtKIqiKIqiKIqiKMpIIiJnAL8DfqaO79hAI78VRVEURVEURVEURVEURVGUUYcueKkoiqIoiqIoiqIoiqIoiqKMOtT5rSiKoiiKoiiKoiiKoiiKoow61PmtKIqiKIqiKIqiKIqiKIqijDrU+a0oiqIoiqIoiqIoiqIoiqKMOtT5rSiKoiiKoiiKoiiKoiiKoow61PmtKIqiKIqiKIqiKIqiKIqijDr+PxmNIznWYTAQAAAAAElFTkSuQmCC (1471×1415)">
            <a:extLst>
              <a:ext uri="{FF2B5EF4-FFF2-40B4-BE49-F238E27FC236}">
                <a16:creationId xmlns:a16="http://schemas.microsoft.com/office/drawing/2014/main" id="{1944AFF2-17A8-4106-88FD-553042196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752" y="546512"/>
            <a:ext cx="4778597" cy="439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BB5F57-1473-48E3-AB08-F1D05640FB8D}"/>
              </a:ext>
            </a:extLst>
          </p:cNvPr>
          <p:cNvSpPr/>
          <p:nvPr/>
        </p:nvSpPr>
        <p:spPr>
          <a:xfrm>
            <a:off x="1562100" y="495300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77f286b55_0_84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77f286b55_0_84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700" dirty="0"/>
              <a:t>Data Correlations - Scatterplot</a:t>
            </a:r>
            <a:endParaRPr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0C420-A6A1-43B3-93D0-D13984329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51" y="579066"/>
            <a:ext cx="3350167" cy="2208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443A4-7444-41BE-BAAD-05D1CBDBF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560" y="579065"/>
            <a:ext cx="3271937" cy="2208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B2A579-9B20-44EC-85B4-D0469A5A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95" y="2787286"/>
            <a:ext cx="3322123" cy="2264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B42D2D-DC5E-4CB5-BAC4-3C42148D5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015" y="2726055"/>
            <a:ext cx="3298784" cy="22082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D8339D-85F3-49FE-9F08-13C93C997EAB}"/>
              </a:ext>
            </a:extLst>
          </p:cNvPr>
          <p:cNvSpPr/>
          <p:nvPr/>
        </p:nvSpPr>
        <p:spPr>
          <a:xfrm>
            <a:off x="1569720" y="502158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728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77f286b55_0_84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77f286b55_0_84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700" dirty="0"/>
              <a:t>Insight and Recommendation</a:t>
            </a:r>
            <a:endParaRPr sz="1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D96587-6D45-3D46-A062-B0EDCD351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2529"/>
            <a:ext cx="9084995" cy="1899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DB8781-FCE7-884E-BC33-456A6CA7D223}"/>
              </a:ext>
            </a:extLst>
          </p:cNvPr>
          <p:cNvSpPr txBox="1"/>
          <p:nvPr/>
        </p:nvSpPr>
        <p:spPr>
          <a:xfrm>
            <a:off x="689548" y="3086168"/>
            <a:ext cx="55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with age 40-60 are tend to less engaged with our service, but we can retain some of them who have high credit score.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AAC75-4C7C-4F09-BAB2-DF2DAF30E78C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2797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8e742f6f9_0_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Stage 4</a:t>
            </a:r>
            <a:endParaRPr/>
          </a:p>
        </p:txBody>
      </p:sp>
      <p:sp>
        <p:nvSpPr>
          <p:cNvPr id="358" name="Google Shape;358;ge8e742f6f9_0_0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 b="1">
                <a:solidFill>
                  <a:srgbClr val="137266"/>
                </a:solidFill>
              </a:rPr>
              <a:t>Data Preprocessing</a:t>
            </a:r>
            <a:endParaRPr sz="2400" b="1">
              <a:solidFill>
                <a:srgbClr val="13726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138680-99C8-4B97-B26E-E15184AEFA04}"/>
              </a:ext>
            </a:extLst>
          </p:cNvPr>
          <p:cNvSpPr/>
          <p:nvPr/>
        </p:nvSpPr>
        <p:spPr>
          <a:xfrm>
            <a:off x="1897380" y="4838700"/>
            <a:ext cx="528066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8e742f6f9_0_5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e8e742f6f9_0_5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900"/>
              <a:t>Handle Missing Values</a:t>
            </a:r>
            <a:endParaRPr sz="1900"/>
          </a:p>
        </p:txBody>
      </p:sp>
      <p:sp>
        <p:nvSpPr>
          <p:cNvPr id="365" name="Google Shape;365;ge8e742f6f9_0_5"/>
          <p:cNvSpPr txBox="1"/>
          <p:nvPr/>
        </p:nvSpPr>
        <p:spPr>
          <a:xfrm>
            <a:off x="3083103" y="65550"/>
            <a:ext cx="416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i="1">
                <a:solidFill>
                  <a:schemeClr val="dk1"/>
                </a:solidFill>
              </a:rPr>
              <a:t>Check missing or unknown values</a:t>
            </a:r>
            <a:endParaRPr sz="11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e8e742f6f9_0_5"/>
          <p:cNvPicPr preferRelativeResize="0"/>
          <p:nvPr/>
        </p:nvPicPr>
        <p:blipFill rotWithShape="1">
          <a:blip r:embed="rId3">
            <a:alphaModFix/>
          </a:blip>
          <a:srcRect t="8332"/>
          <a:stretch/>
        </p:blipFill>
        <p:spPr>
          <a:xfrm>
            <a:off x="358000" y="656801"/>
            <a:ext cx="2041715" cy="1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e8e742f6f9_0_5"/>
          <p:cNvSpPr txBox="1"/>
          <p:nvPr/>
        </p:nvSpPr>
        <p:spPr>
          <a:xfrm>
            <a:off x="3386946" y="2114560"/>
            <a:ext cx="416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No missing or null values found</a:t>
            </a:r>
            <a:endParaRPr sz="1100" b="0" i="1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1BF20-28FE-A940-811A-7511BB0B4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0" y="988927"/>
            <a:ext cx="2349500" cy="381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A94211-6E5C-4D43-9AAE-04048BA94723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900"/>
              <a:t>Encoding</a:t>
            </a:r>
            <a:endParaRPr sz="1900"/>
          </a:p>
        </p:txBody>
      </p:sp>
      <p:sp>
        <p:nvSpPr>
          <p:cNvPr id="417" name="Google Shape;417;p5"/>
          <p:cNvSpPr txBox="1"/>
          <p:nvPr/>
        </p:nvSpPr>
        <p:spPr>
          <a:xfrm>
            <a:off x="1808325" y="90575"/>
            <a:ext cx="681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Generate Encoding for Geography </a:t>
            </a:r>
            <a:r>
              <a:rPr lang="en-US" sz="1100" i="1" dirty="0">
                <a:solidFill>
                  <a:schemeClr val="accent5"/>
                </a:solidFill>
              </a:rPr>
              <a:t>using ONE HOT ENCODING and Gender using LABEL ENCODING</a:t>
            </a:r>
            <a:endParaRPr sz="1100" b="0" i="1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1441649" y="705736"/>
            <a:ext cx="1179300" cy="265500"/>
          </a:xfrm>
          <a:prstGeom prst="roundRect">
            <a:avLst>
              <a:gd name="adj" fmla="val 16667"/>
            </a:avLst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2F2F2"/>
                </a:solidFill>
              </a:rPr>
              <a:t>GEOGRAPHY</a:t>
            </a:r>
            <a:endParaRPr sz="8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5"/>
          <p:cNvGrpSpPr/>
          <p:nvPr/>
        </p:nvGrpSpPr>
        <p:grpSpPr>
          <a:xfrm>
            <a:off x="534750" y="1256175"/>
            <a:ext cx="7536000" cy="2803500"/>
            <a:chOff x="534750" y="1256175"/>
            <a:chExt cx="7536000" cy="2803500"/>
          </a:xfrm>
        </p:grpSpPr>
        <p:sp>
          <p:nvSpPr>
            <p:cNvPr id="428" name="Google Shape;428;p5"/>
            <p:cNvSpPr txBox="1"/>
            <p:nvPr/>
          </p:nvSpPr>
          <p:spPr>
            <a:xfrm rot="-5400000">
              <a:off x="319175" y="14783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Before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9" name="Google Shape;429;p5"/>
            <p:cNvSpPr txBox="1"/>
            <p:nvPr/>
          </p:nvSpPr>
          <p:spPr>
            <a:xfrm rot="-5400000">
              <a:off x="319175" y="34835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After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30" name="Google Shape;430;p5"/>
            <p:cNvCxnSpPr/>
            <p:nvPr/>
          </p:nvCxnSpPr>
          <p:spPr>
            <a:xfrm>
              <a:off x="534750" y="2376050"/>
              <a:ext cx="7536000" cy="0"/>
            </a:xfrm>
            <a:prstGeom prst="straightConnector1">
              <a:avLst/>
            </a:prstGeom>
            <a:noFill/>
            <a:ln w="9525" cap="flat" cmpd="sng">
              <a:solidFill>
                <a:srgbClr val="D0D0D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4EC44B0-45F6-734C-8F17-63AA779C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49" y="1172961"/>
            <a:ext cx="1179296" cy="826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E44C2-D9C7-9C48-9149-E6103E407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623" y="2767450"/>
            <a:ext cx="1367344" cy="1793238"/>
          </a:xfrm>
          <a:prstGeom prst="rect">
            <a:avLst/>
          </a:prstGeom>
        </p:spPr>
      </p:pic>
      <p:sp>
        <p:nvSpPr>
          <p:cNvPr id="23" name="Google Shape;425;p5">
            <a:extLst>
              <a:ext uri="{FF2B5EF4-FFF2-40B4-BE49-F238E27FC236}">
                <a16:creationId xmlns:a16="http://schemas.microsoft.com/office/drawing/2014/main" id="{DA15AE39-A831-4331-A40D-D1D18309515E}"/>
              </a:ext>
            </a:extLst>
          </p:cNvPr>
          <p:cNvSpPr/>
          <p:nvPr/>
        </p:nvSpPr>
        <p:spPr>
          <a:xfrm>
            <a:off x="4812170" y="728576"/>
            <a:ext cx="1179300" cy="265500"/>
          </a:xfrm>
          <a:prstGeom prst="roundRect">
            <a:avLst>
              <a:gd name="adj" fmla="val 16667"/>
            </a:avLst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2F2F2"/>
                </a:solidFill>
              </a:rPr>
              <a:t>GENDER</a:t>
            </a:r>
            <a:endParaRPr sz="8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A99330-0BAB-4FD6-BE01-F48EA71F6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159" y="1175432"/>
            <a:ext cx="1273322" cy="879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4EE78-6D3E-40BC-889A-6AD5D8F7E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868" y="2846351"/>
            <a:ext cx="1200535" cy="7616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554932-60BD-4F67-B40E-4EFE9E68A018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900" dirty="0"/>
              <a:t>Data Preparation</a:t>
            </a:r>
            <a:endParaRPr sz="1900" dirty="0"/>
          </a:p>
        </p:txBody>
      </p:sp>
      <p:grpSp>
        <p:nvGrpSpPr>
          <p:cNvPr id="427" name="Google Shape;427;p5"/>
          <p:cNvGrpSpPr/>
          <p:nvPr/>
        </p:nvGrpSpPr>
        <p:grpSpPr>
          <a:xfrm>
            <a:off x="534750" y="1256175"/>
            <a:ext cx="7536000" cy="2803500"/>
            <a:chOff x="534750" y="1256175"/>
            <a:chExt cx="7536000" cy="2803500"/>
          </a:xfrm>
        </p:grpSpPr>
        <p:sp>
          <p:nvSpPr>
            <p:cNvPr id="428" name="Google Shape;428;p5"/>
            <p:cNvSpPr txBox="1"/>
            <p:nvPr/>
          </p:nvSpPr>
          <p:spPr>
            <a:xfrm rot="-5400000">
              <a:off x="319175" y="14783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Before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9" name="Google Shape;429;p5"/>
            <p:cNvSpPr txBox="1"/>
            <p:nvPr/>
          </p:nvSpPr>
          <p:spPr>
            <a:xfrm rot="-5400000">
              <a:off x="319175" y="34835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After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30" name="Google Shape;430;p5"/>
            <p:cNvCxnSpPr/>
            <p:nvPr/>
          </p:nvCxnSpPr>
          <p:spPr>
            <a:xfrm>
              <a:off x="534750" y="2376050"/>
              <a:ext cx="7536000" cy="0"/>
            </a:xfrm>
            <a:prstGeom prst="straightConnector1">
              <a:avLst/>
            </a:prstGeom>
            <a:noFill/>
            <a:ln w="9525" cap="flat" cmpd="sng">
              <a:solidFill>
                <a:srgbClr val="D0D0D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BBB089-7FA3-4A16-BE76-B7904D9A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25" y="929712"/>
            <a:ext cx="7707350" cy="1219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D105B7-8515-4C0C-9DA0-65B0706B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985402"/>
            <a:ext cx="7856220" cy="11493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E59D81-EA42-4AC1-862C-D03B6937F748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9231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900" dirty="0" err="1"/>
              <a:t>Standarization</a:t>
            </a:r>
            <a:endParaRPr sz="1900" dirty="0"/>
          </a:p>
        </p:txBody>
      </p:sp>
      <p:grpSp>
        <p:nvGrpSpPr>
          <p:cNvPr id="427" name="Google Shape;427;p5"/>
          <p:cNvGrpSpPr/>
          <p:nvPr/>
        </p:nvGrpSpPr>
        <p:grpSpPr>
          <a:xfrm>
            <a:off x="534750" y="1256175"/>
            <a:ext cx="7536000" cy="2803500"/>
            <a:chOff x="534750" y="1256175"/>
            <a:chExt cx="7536000" cy="2803500"/>
          </a:xfrm>
        </p:grpSpPr>
        <p:sp>
          <p:nvSpPr>
            <p:cNvPr id="428" name="Google Shape;428;p5"/>
            <p:cNvSpPr txBox="1"/>
            <p:nvPr/>
          </p:nvSpPr>
          <p:spPr>
            <a:xfrm rot="-5400000">
              <a:off x="319175" y="14783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Before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9" name="Google Shape;429;p5"/>
            <p:cNvSpPr txBox="1"/>
            <p:nvPr/>
          </p:nvSpPr>
          <p:spPr>
            <a:xfrm rot="-5400000">
              <a:off x="319175" y="34835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After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30" name="Google Shape;430;p5"/>
            <p:cNvCxnSpPr/>
            <p:nvPr/>
          </p:nvCxnSpPr>
          <p:spPr>
            <a:xfrm>
              <a:off x="534750" y="2376050"/>
              <a:ext cx="7536000" cy="0"/>
            </a:xfrm>
            <a:prstGeom prst="straightConnector1">
              <a:avLst/>
            </a:prstGeom>
            <a:noFill/>
            <a:ln w="9525" cap="flat" cmpd="sng">
              <a:solidFill>
                <a:srgbClr val="D0D0D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6AEC450-95AD-476D-8160-53F5EF8E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25" y="905131"/>
            <a:ext cx="7856220" cy="1149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7A9BDA-3A8B-4A16-9FD5-7332D4B5A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25" y="3047115"/>
            <a:ext cx="7856220" cy="10741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D205C6-9F03-4B58-8430-2CD902D6F246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957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900" dirty="0"/>
              <a:t>Scaling Comparison</a:t>
            </a:r>
            <a:endParaRPr sz="1900" dirty="0"/>
          </a:p>
        </p:txBody>
      </p:sp>
      <p:sp>
        <p:nvSpPr>
          <p:cNvPr id="425" name="Google Shape;425;p5"/>
          <p:cNvSpPr/>
          <p:nvPr/>
        </p:nvSpPr>
        <p:spPr>
          <a:xfrm>
            <a:off x="1441648" y="705736"/>
            <a:ext cx="1259021" cy="265500"/>
          </a:xfrm>
          <a:prstGeom prst="roundRect">
            <a:avLst>
              <a:gd name="adj" fmla="val 16667"/>
            </a:avLst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2F2F2"/>
                </a:solidFill>
              </a:rPr>
              <a:t>ESTIMATED SALARY</a:t>
            </a:r>
            <a:endParaRPr sz="8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5"/>
          <p:cNvGrpSpPr/>
          <p:nvPr/>
        </p:nvGrpSpPr>
        <p:grpSpPr>
          <a:xfrm>
            <a:off x="534750" y="1256175"/>
            <a:ext cx="7536000" cy="2803500"/>
            <a:chOff x="534750" y="1256175"/>
            <a:chExt cx="7536000" cy="2803500"/>
          </a:xfrm>
        </p:grpSpPr>
        <p:sp>
          <p:nvSpPr>
            <p:cNvPr id="428" name="Google Shape;428;p5"/>
            <p:cNvSpPr txBox="1"/>
            <p:nvPr/>
          </p:nvSpPr>
          <p:spPr>
            <a:xfrm rot="-5400000">
              <a:off x="319175" y="14783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Before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9" name="Google Shape;429;p5"/>
            <p:cNvSpPr txBox="1"/>
            <p:nvPr/>
          </p:nvSpPr>
          <p:spPr>
            <a:xfrm rot="-5400000">
              <a:off x="319175" y="34835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After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30" name="Google Shape;430;p5"/>
            <p:cNvCxnSpPr/>
            <p:nvPr/>
          </p:nvCxnSpPr>
          <p:spPr>
            <a:xfrm>
              <a:off x="534750" y="2418578"/>
              <a:ext cx="7536000" cy="0"/>
            </a:xfrm>
            <a:prstGeom prst="straightConnector1">
              <a:avLst/>
            </a:prstGeom>
            <a:noFill/>
            <a:ln w="9525" cap="flat" cmpd="sng">
              <a:solidFill>
                <a:srgbClr val="D0D0D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3" name="Google Shape;425;p5">
            <a:extLst>
              <a:ext uri="{FF2B5EF4-FFF2-40B4-BE49-F238E27FC236}">
                <a16:creationId xmlns:a16="http://schemas.microsoft.com/office/drawing/2014/main" id="{DA15AE39-A831-4331-A40D-D1D18309515E}"/>
              </a:ext>
            </a:extLst>
          </p:cNvPr>
          <p:cNvSpPr/>
          <p:nvPr/>
        </p:nvSpPr>
        <p:spPr>
          <a:xfrm>
            <a:off x="3846529" y="715604"/>
            <a:ext cx="1179300" cy="265500"/>
          </a:xfrm>
          <a:prstGeom prst="roundRect">
            <a:avLst>
              <a:gd name="adj" fmla="val 16667"/>
            </a:avLst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2F2F2"/>
                </a:solidFill>
              </a:rPr>
              <a:t>CREDIT SCORE</a:t>
            </a:r>
            <a:endParaRPr sz="8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CDD83E-71AA-48BC-BADC-DC6AEB2B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75" y="1020520"/>
            <a:ext cx="1825040" cy="1326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B2AD3-7A3C-4286-AA21-2FD53B7C5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90" y="2938251"/>
            <a:ext cx="1800925" cy="1316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BA5F05-320E-4747-B80F-97FF3AE7F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716" y="1052082"/>
            <a:ext cx="1800925" cy="1323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ED4913-080C-4583-BE43-891C44488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688" y="2981708"/>
            <a:ext cx="1823164" cy="1299960"/>
          </a:xfrm>
          <a:prstGeom prst="rect">
            <a:avLst/>
          </a:prstGeom>
        </p:spPr>
      </p:pic>
      <p:sp>
        <p:nvSpPr>
          <p:cNvPr id="22" name="Google Shape;425;p5">
            <a:extLst>
              <a:ext uri="{FF2B5EF4-FFF2-40B4-BE49-F238E27FC236}">
                <a16:creationId xmlns:a16="http://schemas.microsoft.com/office/drawing/2014/main" id="{C8BF0A1D-64A5-4BE5-BA0F-9AF67A5B506A}"/>
              </a:ext>
            </a:extLst>
          </p:cNvPr>
          <p:cNvSpPr/>
          <p:nvPr/>
        </p:nvSpPr>
        <p:spPr>
          <a:xfrm>
            <a:off x="6520713" y="715604"/>
            <a:ext cx="1179300" cy="265500"/>
          </a:xfrm>
          <a:prstGeom prst="roundRect">
            <a:avLst>
              <a:gd name="adj" fmla="val 16667"/>
            </a:avLst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2F2F2"/>
                </a:solidFill>
              </a:rPr>
              <a:t>AGE</a:t>
            </a:r>
            <a:endParaRPr sz="8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1572E2-2BB9-4A8A-89A9-F024D91D6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9900" y="1057684"/>
            <a:ext cx="1800925" cy="1349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80D47-E921-4BEE-91DE-410FD45B5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7718" y="2986571"/>
            <a:ext cx="1763107" cy="12950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D9B857-2A39-4D2B-AF6C-90D0D5F497A4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1882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900" dirty="0"/>
              <a:t>Scaling Comparison</a:t>
            </a:r>
            <a:endParaRPr sz="1900" dirty="0"/>
          </a:p>
        </p:txBody>
      </p:sp>
      <p:sp>
        <p:nvSpPr>
          <p:cNvPr id="425" name="Google Shape;425;p5"/>
          <p:cNvSpPr/>
          <p:nvPr/>
        </p:nvSpPr>
        <p:spPr>
          <a:xfrm>
            <a:off x="1753537" y="705736"/>
            <a:ext cx="1259021" cy="265500"/>
          </a:xfrm>
          <a:prstGeom prst="roundRect">
            <a:avLst>
              <a:gd name="adj" fmla="val 16667"/>
            </a:avLst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2F2F2"/>
                </a:solidFill>
              </a:rPr>
              <a:t>TENURE</a:t>
            </a:r>
            <a:endParaRPr sz="8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5"/>
          <p:cNvGrpSpPr/>
          <p:nvPr/>
        </p:nvGrpSpPr>
        <p:grpSpPr>
          <a:xfrm>
            <a:off x="534750" y="1256175"/>
            <a:ext cx="7536000" cy="2803500"/>
            <a:chOff x="534750" y="1256175"/>
            <a:chExt cx="7536000" cy="2803500"/>
          </a:xfrm>
        </p:grpSpPr>
        <p:sp>
          <p:nvSpPr>
            <p:cNvPr id="428" name="Google Shape;428;p5"/>
            <p:cNvSpPr txBox="1"/>
            <p:nvPr/>
          </p:nvSpPr>
          <p:spPr>
            <a:xfrm rot="-5400000">
              <a:off x="319175" y="14783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Before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9" name="Google Shape;429;p5"/>
            <p:cNvSpPr txBox="1"/>
            <p:nvPr/>
          </p:nvSpPr>
          <p:spPr>
            <a:xfrm rot="-5400000">
              <a:off x="319175" y="3483525"/>
              <a:ext cx="798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After</a:t>
              </a:r>
              <a:endParaRPr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30" name="Google Shape;430;p5"/>
            <p:cNvCxnSpPr/>
            <p:nvPr/>
          </p:nvCxnSpPr>
          <p:spPr>
            <a:xfrm>
              <a:off x="534750" y="2418578"/>
              <a:ext cx="7536000" cy="0"/>
            </a:xfrm>
            <a:prstGeom prst="straightConnector1">
              <a:avLst/>
            </a:prstGeom>
            <a:noFill/>
            <a:ln w="9525" cap="flat" cmpd="sng">
              <a:solidFill>
                <a:srgbClr val="D0D0D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425;p5">
            <a:extLst>
              <a:ext uri="{FF2B5EF4-FFF2-40B4-BE49-F238E27FC236}">
                <a16:creationId xmlns:a16="http://schemas.microsoft.com/office/drawing/2014/main" id="{C8BF0A1D-64A5-4BE5-BA0F-9AF67A5B506A}"/>
              </a:ext>
            </a:extLst>
          </p:cNvPr>
          <p:cNvSpPr/>
          <p:nvPr/>
        </p:nvSpPr>
        <p:spPr>
          <a:xfrm>
            <a:off x="5733909" y="715604"/>
            <a:ext cx="1179300" cy="265500"/>
          </a:xfrm>
          <a:prstGeom prst="roundRect">
            <a:avLst>
              <a:gd name="adj" fmla="val 16667"/>
            </a:avLst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2F2F2"/>
                </a:solidFill>
              </a:rPr>
              <a:t>BALANCE</a:t>
            </a:r>
            <a:endParaRPr sz="8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56A81-0FE1-43A4-95C6-1AE262FF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84" y="1026104"/>
            <a:ext cx="1800925" cy="1353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7F887-E157-4FEE-8E2F-922C7507B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584" y="3021121"/>
            <a:ext cx="1800925" cy="1333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F7EA6D-30EB-48CB-8E26-E9CDD8D7E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096" y="1066141"/>
            <a:ext cx="1800926" cy="1333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A6DFEC-811E-496B-934A-103E16DE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097" y="3021121"/>
            <a:ext cx="1800925" cy="13517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6A34D1-4B08-46E3-9329-2506E4ADDF1C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984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77f286b55_0_8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e77f286b55_0_8"/>
          <p:cNvSpPr txBox="1">
            <a:spLocks noGrp="1"/>
          </p:cNvSpPr>
          <p:nvPr>
            <p:ph type="title" idx="4294967295"/>
          </p:nvPr>
        </p:nvSpPr>
        <p:spPr>
          <a:xfrm>
            <a:off x="101994" y="11375"/>
            <a:ext cx="33435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700" dirty="0"/>
              <a:t>Churn Rate</a:t>
            </a:r>
            <a:endParaRPr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D442C-57D7-43F4-B5E1-EED793953C6E}"/>
              </a:ext>
            </a:extLst>
          </p:cNvPr>
          <p:cNvSpPr txBox="1"/>
          <p:nvPr/>
        </p:nvSpPr>
        <p:spPr>
          <a:xfrm>
            <a:off x="998220" y="1086773"/>
            <a:ext cx="706374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i="1" dirty="0">
                <a:solidFill>
                  <a:schemeClr val="bg2"/>
                </a:solidFill>
                <a:latin typeface="Share Tech" panose="020B0604020202020204" charset="0"/>
              </a:rPr>
              <a:t>Churn rate 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/</a:t>
            </a:r>
            <a:r>
              <a:rPr lang="en-ID" i="1" dirty="0">
                <a:solidFill>
                  <a:schemeClr val="bg2"/>
                </a:solidFill>
                <a:latin typeface="Share Tech" panose="020B0604020202020204" charset="0"/>
              </a:rPr>
              <a:t> rate of attrition 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/ </a:t>
            </a:r>
            <a:r>
              <a:rPr lang="en-ID" i="1" dirty="0">
                <a:solidFill>
                  <a:schemeClr val="bg2"/>
                </a:solidFill>
                <a:latin typeface="Share Tech" panose="020B0604020202020204" charset="0"/>
              </a:rPr>
              <a:t>customer churn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,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yaitu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tingkat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di mana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pelanggan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berhenti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menggunakan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layanan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atau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produk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dari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suatu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entitas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. </a:t>
            </a:r>
            <a:r>
              <a:rPr lang="en-ID" i="1" dirty="0">
                <a:solidFill>
                  <a:schemeClr val="bg2"/>
                </a:solidFill>
                <a:latin typeface="Share Tech" panose="020B0604020202020204" charset="0"/>
              </a:rPr>
              <a:t>Churn rate 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paling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sering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dinyatakan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dirty="0" err="1">
                <a:solidFill>
                  <a:schemeClr val="bg2"/>
                </a:solidFill>
                <a:latin typeface="Share Tech" panose="020B0604020202020204" charset="0"/>
              </a:rPr>
              <a:t>sebagai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persentase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pelanggan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yang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menghentikan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penggunaan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layanan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atau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produk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mereka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dalam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jangka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waktu</a:t>
            </a:r>
            <a:r>
              <a:rPr lang="en-ID" b="1" u="sng" dirty="0">
                <a:solidFill>
                  <a:schemeClr val="bg2"/>
                </a:solidFill>
                <a:latin typeface="Share Tech" panose="020B0604020202020204" charset="0"/>
              </a:rPr>
              <a:t> </a:t>
            </a:r>
            <a:r>
              <a:rPr lang="en-ID" b="1" u="sng" dirty="0" err="1">
                <a:solidFill>
                  <a:schemeClr val="bg2"/>
                </a:solidFill>
                <a:latin typeface="Share Tech" panose="020B0604020202020204" charset="0"/>
              </a:rPr>
              <a:t>tertentu</a:t>
            </a:r>
            <a:r>
              <a:rPr lang="en-ID" dirty="0">
                <a:solidFill>
                  <a:schemeClr val="bg2"/>
                </a:solidFill>
                <a:latin typeface="Share Tech" panose="020B0604020202020204" charset="0"/>
              </a:rPr>
              <a:t>.</a:t>
            </a:r>
          </a:p>
          <a:p>
            <a:pPr algn="just"/>
            <a:endParaRPr lang="en-ID" dirty="0">
              <a:solidFill>
                <a:schemeClr val="bg2"/>
              </a:solidFill>
              <a:latin typeface="Share Tech" panose="020B0604020202020204" charset="0"/>
            </a:endParaRPr>
          </a:p>
          <a:p>
            <a:pPr algn="just"/>
            <a:r>
              <a:rPr lang="en-ID" dirty="0">
                <a:solidFill>
                  <a:schemeClr val="bg2"/>
                </a:solidFill>
              </a:rPr>
              <a:t>Customer churn sangat </a:t>
            </a:r>
            <a:r>
              <a:rPr lang="en-ID" dirty="0" err="1">
                <a:solidFill>
                  <a:schemeClr val="bg2"/>
                </a:solidFill>
              </a:rPr>
              <a:t>penting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karena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bisnis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akan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rugi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besar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jika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kehilangan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pelanggan</a:t>
            </a:r>
            <a:r>
              <a:rPr lang="en-ID" dirty="0">
                <a:solidFill>
                  <a:schemeClr val="bg2"/>
                </a:solidFill>
              </a:rPr>
              <a:t>. </a:t>
            </a:r>
            <a:r>
              <a:rPr lang="en-ID" dirty="0" err="1">
                <a:solidFill>
                  <a:schemeClr val="bg2"/>
                </a:solidFill>
              </a:rPr>
              <a:t>Berdasarkan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penelitian</a:t>
            </a:r>
            <a:r>
              <a:rPr lang="en-ID" dirty="0">
                <a:solidFill>
                  <a:schemeClr val="bg2"/>
                </a:solidFill>
              </a:rPr>
              <a:t>, </a:t>
            </a:r>
            <a:r>
              <a:rPr lang="en-ID" dirty="0" err="1">
                <a:solidFill>
                  <a:schemeClr val="bg2"/>
                </a:solidFill>
              </a:rPr>
              <a:t>biaya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untuk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mendapat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pelanggan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baru</a:t>
            </a:r>
            <a:r>
              <a:rPr lang="en-ID" dirty="0">
                <a:solidFill>
                  <a:schemeClr val="bg2"/>
                </a:solidFill>
              </a:rPr>
              <a:t> 5 kali </a:t>
            </a:r>
            <a:r>
              <a:rPr lang="en-ID" dirty="0" err="1">
                <a:solidFill>
                  <a:schemeClr val="bg2"/>
                </a:solidFill>
              </a:rPr>
              <a:t>lebih</a:t>
            </a:r>
            <a:r>
              <a:rPr lang="en-ID" dirty="0">
                <a:solidFill>
                  <a:schemeClr val="bg2"/>
                </a:solidFill>
              </a:rPr>
              <a:t> mahal </a:t>
            </a:r>
            <a:r>
              <a:rPr lang="en-ID" dirty="0" err="1">
                <a:solidFill>
                  <a:schemeClr val="bg2"/>
                </a:solidFill>
              </a:rPr>
              <a:t>daripada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mempertahankan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pelanggan</a:t>
            </a:r>
            <a:r>
              <a:rPr lang="en-ID" dirty="0">
                <a:solidFill>
                  <a:schemeClr val="bg2"/>
                </a:solidFill>
              </a:rPr>
              <a:t> yang </a:t>
            </a:r>
            <a:r>
              <a:rPr lang="en-ID" dirty="0" err="1">
                <a:solidFill>
                  <a:schemeClr val="bg2"/>
                </a:solidFill>
              </a:rPr>
              <a:t>sudah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ada</a:t>
            </a:r>
            <a:r>
              <a:rPr lang="en-ID" dirty="0">
                <a:solidFill>
                  <a:schemeClr val="bg2"/>
                </a:solidFill>
              </a:rPr>
              <a:t>, dan </a:t>
            </a:r>
            <a:r>
              <a:rPr lang="en-ID" dirty="0" err="1">
                <a:solidFill>
                  <a:schemeClr val="bg2"/>
                </a:solidFill>
              </a:rPr>
              <a:t>membuat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pelanggan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baru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menjadi</a:t>
            </a:r>
            <a:r>
              <a:rPr lang="en-ID" dirty="0">
                <a:solidFill>
                  <a:schemeClr val="bg2"/>
                </a:solidFill>
              </a:rPr>
              <a:t> loyal juga 16 kali </a:t>
            </a:r>
            <a:r>
              <a:rPr lang="en-ID" dirty="0" err="1">
                <a:solidFill>
                  <a:schemeClr val="bg2"/>
                </a:solidFill>
              </a:rPr>
              <a:t>lebih</a:t>
            </a:r>
            <a:r>
              <a:rPr lang="en-ID" dirty="0">
                <a:solidFill>
                  <a:schemeClr val="bg2"/>
                </a:solidFill>
              </a:rPr>
              <a:t> mahal. Jadi, </a:t>
            </a:r>
            <a:r>
              <a:rPr lang="en-ID" dirty="0" err="1">
                <a:solidFill>
                  <a:schemeClr val="bg2"/>
                </a:solidFill>
              </a:rPr>
              <a:t>diperlukan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b="1" u="sng" dirty="0">
                <a:solidFill>
                  <a:schemeClr val="bg2"/>
                </a:solidFill>
              </a:rPr>
              <a:t>strategi </a:t>
            </a:r>
            <a:r>
              <a:rPr lang="en-ID" b="1" u="sng" dirty="0" err="1">
                <a:solidFill>
                  <a:schemeClr val="bg2"/>
                </a:solidFill>
              </a:rPr>
              <a:t>untuk</a:t>
            </a:r>
            <a:r>
              <a:rPr lang="en-ID" b="1" u="sng" dirty="0">
                <a:solidFill>
                  <a:schemeClr val="bg2"/>
                </a:solidFill>
              </a:rPr>
              <a:t> </a:t>
            </a:r>
            <a:r>
              <a:rPr lang="en-ID" b="1" u="sng" dirty="0" err="1">
                <a:solidFill>
                  <a:schemeClr val="bg2"/>
                </a:solidFill>
              </a:rPr>
              <a:t>menghentikan</a:t>
            </a:r>
            <a:r>
              <a:rPr lang="en-ID" b="1" u="sng" dirty="0">
                <a:solidFill>
                  <a:schemeClr val="bg2"/>
                </a:solidFill>
              </a:rPr>
              <a:t> </a:t>
            </a:r>
            <a:r>
              <a:rPr lang="en-ID" b="1" i="1" u="sng" dirty="0">
                <a:solidFill>
                  <a:schemeClr val="bg2"/>
                </a:solidFill>
              </a:rPr>
              <a:t>customer churn</a:t>
            </a:r>
            <a:r>
              <a:rPr lang="en-ID" b="1" u="sng" dirty="0">
                <a:solidFill>
                  <a:schemeClr val="bg2"/>
                </a:solidFill>
              </a:rPr>
              <a:t> dan </a:t>
            </a:r>
            <a:r>
              <a:rPr lang="en-ID" b="1" u="sng" dirty="0" err="1">
                <a:solidFill>
                  <a:schemeClr val="bg2"/>
                </a:solidFill>
              </a:rPr>
              <a:t>meretensi</a:t>
            </a:r>
            <a:r>
              <a:rPr lang="en-ID" b="1" u="sng" dirty="0">
                <a:solidFill>
                  <a:schemeClr val="bg2"/>
                </a:solidFill>
              </a:rPr>
              <a:t> </a:t>
            </a:r>
            <a:r>
              <a:rPr lang="en-ID" b="1" u="sng" dirty="0" err="1">
                <a:solidFill>
                  <a:schemeClr val="bg2"/>
                </a:solidFill>
              </a:rPr>
              <a:t>pelanggan</a:t>
            </a:r>
            <a:r>
              <a:rPr lang="en-ID" b="1" u="sng" dirty="0">
                <a:solidFill>
                  <a:schemeClr val="bg2"/>
                </a:solidFill>
              </a:rPr>
              <a:t> yang </a:t>
            </a:r>
            <a:r>
              <a:rPr lang="en-ID" b="1" u="sng" dirty="0" err="1">
                <a:solidFill>
                  <a:schemeClr val="bg2"/>
                </a:solidFill>
              </a:rPr>
              <a:t>sudah</a:t>
            </a:r>
            <a:r>
              <a:rPr lang="en-ID" b="1" u="sng" dirty="0">
                <a:solidFill>
                  <a:schemeClr val="bg2"/>
                </a:solidFill>
              </a:rPr>
              <a:t> </a:t>
            </a:r>
            <a:r>
              <a:rPr lang="en-ID" b="1" u="sng" dirty="0" err="1">
                <a:solidFill>
                  <a:schemeClr val="bg2"/>
                </a:solidFill>
              </a:rPr>
              <a:t>dimiliki</a:t>
            </a:r>
            <a:r>
              <a:rPr lang="en-ID" dirty="0">
                <a:solidFill>
                  <a:schemeClr val="bg2"/>
                </a:solidFill>
              </a:rPr>
              <a:t>, </a:t>
            </a:r>
            <a:r>
              <a:rPr lang="en-ID" dirty="0" err="1">
                <a:solidFill>
                  <a:schemeClr val="bg2"/>
                </a:solidFill>
              </a:rPr>
              <a:t>karena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pelanggan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adalah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sumber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dirty="0" err="1">
                <a:solidFill>
                  <a:schemeClr val="bg2"/>
                </a:solidFill>
              </a:rPr>
              <a:t>utama</a:t>
            </a:r>
            <a:r>
              <a:rPr lang="en-ID" dirty="0">
                <a:solidFill>
                  <a:schemeClr val="bg2"/>
                </a:solidFill>
              </a:rPr>
              <a:t> </a:t>
            </a:r>
            <a:r>
              <a:rPr lang="en-ID" i="1" dirty="0">
                <a:solidFill>
                  <a:schemeClr val="bg2"/>
                </a:solidFill>
              </a:rPr>
              <a:t>revenue </a:t>
            </a:r>
            <a:r>
              <a:rPr lang="en-ID" dirty="0" err="1">
                <a:solidFill>
                  <a:schemeClr val="bg2"/>
                </a:solidFill>
              </a:rPr>
              <a:t>bisnis</a:t>
            </a:r>
            <a:endParaRPr lang="en-ID" dirty="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7E33F8-B00C-4E65-8CD9-2BDABFACA3D3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e183c4733_0_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Stage 5</a:t>
            </a:r>
            <a:endParaRPr/>
          </a:p>
        </p:txBody>
      </p:sp>
      <p:sp>
        <p:nvSpPr>
          <p:cNvPr id="549" name="Google Shape;549;gee183c4733_0_0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 b="1">
                <a:solidFill>
                  <a:srgbClr val="137266"/>
                </a:solidFill>
              </a:rPr>
              <a:t>Model, Evaluation, and Recommendation</a:t>
            </a:r>
            <a:endParaRPr sz="2400" b="1">
              <a:solidFill>
                <a:srgbClr val="13726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4D1E1-4880-47BB-B2FB-1D43C74F8AA9}"/>
              </a:ext>
            </a:extLst>
          </p:cNvPr>
          <p:cNvSpPr/>
          <p:nvPr/>
        </p:nvSpPr>
        <p:spPr>
          <a:xfrm>
            <a:off x="1897380" y="4838700"/>
            <a:ext cx="528066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e183d09de_1_10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ee183d09de_1_10"/>
          <p:cNvSpPr/>
          <p:nvPr/>
        </p:nvSpPr>
        <p:spPr>
          <a:xfrm>
            <a:off x="1366999" y="761380"/>
            <a:ext cx="1151400" cy="552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TRAIN-TEST SPLIT</a:t>
            </a:r>
            <a:endParaRPr sz="900" dirty="0"/>
          </a:p>
        </p:txBody>
      </p:sp>
      <p:sp>
        <p:nvSpPr>
          <p:cNvPr id="556" name="Google Shape;556;gee183d09de_1_10"/>
          <p:cNvSpPr/>
          <p:nvPr/>
        </p:nvSpPr>
        <p:spPr>
          <a:xfrm>
            <a:off x="1366999" y="2412505"/>
            <a:ext cx="1151400" cy="552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FEATURE SCALING</a:t>
            </a:r>
            <a:endParaRPr sz="900"/>
          </a:p>
        </p:txBody>
      </p:sp>
      <p:sp>
        <p:nvSpPr>
          <p:cNvPr id="557" name="Google Shape;557;gee183d09de_1_10"/>
          <p:cNvSpPr/>
          <p:nvPr/>
        </p:nvSpPr>
        <p:spPr>
          <a:xfrm>
            <a:off x="1404184" y="3282255"/>
            <a:ext cx="1151400" cy="552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MODEL DEVELOPMENT</a:t>
            </a:r>
            <a:endParaRPr sz="900" dirty="0"/>
          </a:p>
        </p:txBody>
      </p:sp>
      <p:cxnSp>
        <p:nvCxnSpPr>
          <p:cNvPr id="558" name="Google Shape;558;gee183d09de_1_10"/>
          <p:cNvCxnSpPr>
            <a:stCxn id="555" idx="2"/>
            <a:endCxn id="559" idx="0"/>
          </p:cNvCxnSpPr>
          <p:nvPr/>
        </p:nvCxnSpPr>
        <p:spPr>
          <a:xfrm>
            <a:off x="1942699" y="1313980"/>
            <a:ext cx="0" cy="2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gee183d09de_1_10"/>
          <p:cNvCxnSpPr/>
          <p:nvPr/>
        </p:nvCxnSpPr>
        <p:spPr>
          <a:xfrm>
            <a:off x="1942699" y="2098930"/>
            <a:ext cx="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9" name="Google Shape;559;gee183d09de_1_10"/>
          <p:cNvSpPr/>
          <p:nvPr/>
        </p:nvSpPr>
        <p:spPr>
          <a:xfrm>
            <a:off x="1366999" y="1543280"/>
            <a:ext cx="1151400" cy="552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IMBALANCE DATASET</a:t>
            </a:r>
            <a:endParaRPr sz="900"/>
          </a:p>
        </p:txBody>
      </p:sp>
      <p:sp>
        <p:nvSpPr>
          <p:cNvPr id="562" name="Google Shape;562;gee183d09de_1_10"/>
          <p:cNvSpPr txBox="1"/>
          <p:nvPr/>
        </p:nvSpPr>
        <p:spPr>
          <a:xfrm>
            <a:off x="1114824" y="31126"/>
            <a:ext cx="11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563" name="Google Shape;563;gee183d09de_1_10"/>
          <p:cNvSpPr txBox="1"/>
          <p:nvPr/>
        </p:nvSpPr>
        <p:spPr>
          <a:xfrm>
            <a:off x="5318682" y="57679"/>
            <a:ext cx="11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</a:t>
            </a:r>
            <a:endParaRPr dirty="0"/>
          </a:p>
        </p:txBody>
      </p:sp>
      <p:sp>
        <p:nvSpPr>
          <p:cNvPr id="565" name="Google Shape;565;gee183d09de_1_10"/>
          <p:cNvSpPr txBox="1"/>
          <p:nvPr/>
        </p:nvSpPr>
        <p:spPr>
          <a:xfrm>
            <a:off x="5281500" y="634879"/>
            <a:ext cx="179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Train Dataset (60%)</a:t>
            </a:r>
            <a:endParaRPr sz="1100" dirty="0"/>
          </a:p>
        </p:txBody>
      </p:sp>
      <p:sp>
        <p:nvSpPr>
          <p:cNvPr id="566" name="Google Shape;566;gee183d09de_1_10"/>
          <p:cNvSpPr txBox="1"/>
          <p:nvPr/>
        </p:nvSpPr>
        <p:spPr>
          <a:xfrm>
            <a:off x="5281500" y="976754"/>
            <a:ext cx="179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Test Dataset (40%)</a:t>
            </a:r>
            <a:endParaRPr sz="1100" dirty="0"/>
          </a:p>
        </p:txBody>
      </p:sp>
      <p:cxnSp>
        <p:nvCxnSpPr>
          <p:cNvPr id="567" name="Google Shape;567;gee183d09de_1_10"/>
          <p:cNvCxnSpPr>
            <a:cxnSpLocks/>
            <a:stCxn id="555" idx="3"/>
            <a:endCxn id="565" idx="1"/>
          </p:cNvCxnSpPr>
          <p:nvPr/>
        </p:nvCxnSpPr>
        <p:spPr>
          <a:xfrm flipV="1">
            <a:off x="2518399" y="811879"/>
            <a:ext cx="2763101" cy="2258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gee183d09de_1_10"/>
          <p:cNvCxnSpPr>
            <a:stCxn id="555" idx="3"/>
            <a:endCxn id="566" idx="1"/>
          </p:cNvCxnSpPr>
          <p:nvPr/>
        </p:nvCxnSpPr>
        <p:spPr>
          <a:xfrm>
            <a:off x="2518399" y="1037680"/>
            <a:ext cx="2763101" cy="1160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69" name="Google Shape;569;gee183d09de_1_10"/>
          <p:cNvSpPr txBox="1"/>
          <p:nvPr/>
        </p:nvSpPr>
        <p:spPr>
          <a:xfrm>
            <a:off x="5318682" y="1448550"/>
            <a:ext cx="179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Over-sampling</a:t>
            </a:r>
            <a:endParaRPr sz="1100" dirty="0"/>
          </a:p>
        </p:txBody>
      </p:sp>
      <p:cxnSp>
        <p:nvCxnSpPr>
          <p:cNvPr id="570" name="Google Shape;570;gee183d09de_1_10"/>
          <p:cNvCxnSpPr>
            <a:cxnSpLocks/>
          </p:cNvCxnSpPr>
          <p:nvPr/>
        </p:nvCxnSpPr>
        <p:spPr>
          <a:xfrm flipV="1">
            <a:off x="2518396" y="1624530"/>
            <a:ext cx="2763101" cy="2017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71" name="Google Shape;571;gee183d09de_1_10"/>
          <p:cNvSpPr txBox="1"/>
          <p:nvPr/>
        </p:nvSpPr>
        <p:spPr>
          <a:xfrm>
            <a:off x="5281500" y="2475479"/>
            <a:ext cx="179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Standardization</a:t>
            </a:r>
            <a:endParaRPr sz="1100"/>
          </a:p>
        </p:txBody>
      </p:sp>
      <p:cxnSp>
        <p:nvCxnSpPr>
          <p:cNvPr id="572" name="Google Shape;572;gee183d09de_1_10"/>
          <p:cNvCxnSpPr>
            <a:stCxn id="556" idx="3"/>
            <a:endCxn id="571" idx="1"/>
          </p:cNvCxnSpPr>
          <p:nvPr/>
        </p:nvCxnSpPr>
        <p:spPr>
          <a:xfrm flipV="1">
            <a:off x="2518399" y="2652479"/>
            <a:ext cx="2763101" cy="363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78" name="Google Shape;578;gee183d09de_1_10"/>
          <p:cNvSpPr txBox="1"/>
          <p:nvPr/>
        </p:nvSpPr>
        <p:spPr>
          <a:xfrm>
            <a:off x="5318684" y="3135468"/>
            <a:ext cx="209433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Random Forest Classification</a:t>
            </a:r>
            <a:endParaRPr sz="1100" dirty="0"/>
          </a:p>
        </p:txBody>
      </p:sp>
      <p:cxnSp>
        <p:nvCxnSpPr>
          <p:cNvPr id="579" name="Google Shape;579;gee183d09de_1_10"/>
          <p:cNvCxnSpPr>
            <a:cxnSpLocks/>
            <a:stCxn id="557" idx="3"/>
            <a:endCxn id="578" idx="1"/>
          </p:cNvCxnSpPr>
          <p:nvPr/>
        </p:nvCxnSpPr>
        <p:spPr>
          <a:xfrm flipV="1">
            <a:off x="2555584" y="3312425"/>
            <a:ext cx="2763100" cy="246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6" name="Google Shape;556;gee183d09de_1_10">
            <a:extLst>
              <a:ext uri="{FF2B5EF4-FFF2-40B4-BE49-F238E27FC236}">
                <a16:creationId xmlns:a16="http://schemas.microsoft.com/office/drawing/2014/main" id="{6049886F-852E-42C7-9AE7-16D1A65FA74E}"/>
              </a:ext>
            </a:extLst>
          </p:cNvPr>
          <p:cNvSpPr/>
          <p:nvPr/>
        </p:nvSpPr>
        <p:spPr>
          <a:xfrm>
            <a:off x="1428496" y="4382120"/>
            <a:ext cx="1151400" cy="552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HYPER TUNING PARAMETER</a:t>
            </a:r>
            <a:endParaRPr sz="900" dirty="0"/>
          </a:p>
        </p:txBody>
      </p:sp>
      <p:sp>
        <p:nvSpPr>
          <p:cNvPr id="39" name="Google Shape;571;gee183d09de_1_10">
            <a:extLst>
              <a:ext uri="{FF2B5EF4-FFF2-40B4-BE49-F238E27FC236}">
                <a16:creationId xmlns:a16="http://schemas.microsoft.com/office/drawing/2014/main" id="{5215189F-F692-4797-A9FD-0E6402B97C4E}"/>
              </a:ext>
            </a:extLst>
          </p:cNvPr>
          <p:cNvSpPr txBox="1"/>
          <p:nvPr/>
        </p:nvSpPr>
        <p:spPr>
          <a:xfrm>
            <a:off x="5342997" y="4501685"/>
            <a:ext cx="179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RandomizedSearchCV</a:t>
            </a:r>
            <a:endParaRPr lang="en-US" sz="1100" dirty="0"/>
          </a:p>
        </p:txBody>
      </p:sp>
      <p:cxnSp>
        <p:nvCxnSpPr>
          <p:cNvPr id="40" name="Google Shape;572;gee183d09de_1_10">
            <a:extLst>
              <a:ext uri="{FF2B5EF4-FFF2-40B4-BE49-F238E27FC236}">
                <a16:creationId xmlns:a16="http://schemas.microsoft.com/office/drawing/2014/main" id="{0C592330-BDAC-4C1C-8641-309CC7BAE63E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>
            <a:off x="2579896" y="4658420"/>
            <a:ext cx="2763101" cy="202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2" name="Google Shape;572;gee183d09de_1_10">
            <a:extLst>
              <a:ext uri="{FF2B5EF4-FFF2-40B4-BE49-F238E27FC236}">
                <a16:creationId xmlns:a16="http://schemas.microsoft.com/office/drawing/2014/main" id="{D71FB1CC-5B62-4EAC-87A1-7CF8B478E289}"/>
              </a:ext>
            </a:extLst>
          </p:cNvPr>
          <p:cNvCxnSpPr>
            <a:cxnSpLocks/>
          </p:cNvCxnSpPr>
          <p:nvPr/>
        </p:nvCxnSpPr>
        <p:spPr>
          <a:xfrm>
            <a:off x="2555584" y="3584093"/>
            <a:ext cx="2763101" cy="202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3" name="Google Shape;578;gee183d09de_1_10">
            <a:extLst>
              <a:ext uri="{FF2B5EF4-FFF2-40B4-BE49-F238E27FC236}">
                <a16:creationId xmlns:a16="http://schemas.microsoft.com/office/drawing/2014/main" id="{92B29624-3EF0-4935-849D-E8266137726F}"/>
              </a:ext>
            </a:extLst>
          </p:cNvPr>
          <p:cNvSpPr txBox="1"/>
          <p:nvPr/>
        </p:nvSpPr>
        <p:spPr>
          <a:xfrm>
            <a:off x="5318683" y="3434155"/>
            <a:ext cx="209433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Logistic Regression</a:t>
            </a:r>
            <a:endParaRPr sz="1100" dirty="0"/>
          </a:p>
        </p:txBody>
      </p:sp>
      <p:cxnSp>
        <p:nvCxnSpPr>
          <p:cNvPr id="54" name="Google Shape;572;gee183d09de_1_10">
            <a:extLst>
              <a:ext uri="{FF2B5EF4-FFF2-40B4-BE49-F238E27FC236}">
                <a16:creationId xmlns:a16="http://schemas.microsoft.com/office/drawing/2014/main" id="{13280DA0-C97E-4BF0-ADCF-953182948714}"/>
              </a:ext>
            </a:extLst>
          </p:cNvPr>
          <p:cNvCxnSpPr>
            <a:cxnSpLocks/>
            <a:stCxn id="557" idx="3"/>
          </p:cNvCxnSpPr>
          <p:nvPr/>
        </p:nvCxnSpPr>
        <p:spPr>
          <a:xfrm>
            <a:off x="2555584" y="3558555"/>
            <a:ext cx="2763098" cy="3702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8" name="Google Shape;578;gee183d09de_1_10">
            <a:extLst>
              <a:ext uri="{FF2B5EF4-FFF2-40B4-BE49-F238E27FC236}">
                <a16:creationId xmlns:a16="http://schemas.microsoft.com/office/drawing/2014/main" id="{B5078814-E807-4791-A6C3-BD8023EA286B}"/>
              </a:ext>
            </a:extLst>
          </p:cNvPr>
          <p:cNvSpPr txBox="1"/>
          <p:nvPr/>
        </p:nvSpPr>
        <p:spPr>
          <a:xfrm>
            <a:off x="5318682" y="3751907"/>
            <a:ext cx="209433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KNN</a:t>
            </a:r>
            <a:endParaRPr sz="1100" dirty="0"/>
          </a:p>
        </p:txBody>
      </p:sp>
      <p:cxnSp>
        <p:nvCxnSpPr>
          <p:cNvPr id="31" name="Google Shape;570;gee183d09de_1_10">
            <a:extLst>
              <a:ext uri="{FF2B5EF4-FFF2-40B4-BE49-F238E27FC236}">
                <a16:creationId xmlns:a16="http://schemas.microsoft.com/office/drawing/2014/main" id="{DCE6456B-3223-3744-95F4-5623356BB46E}"/>
              </a:ext>
            </a:extLst>
          </p:cNvPr>
          <p:cNvCxnSpPr>
            <a:cxnSpLocks/>
          </p:cNvCxnSpPr>
          <p:nvPr/>
        </p:nvCxnSpPr>
        <p:spPr>
          <a:xfrm>
            <a:off x="2518400" y="1826172"/>
            <a:ext cx="2781690" cy="1280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4" name="Google Shape;569;gee183d09de_1_10">
            <a:extLst>
              <a:ext uri="{FF2B5EF4-FFF2-40B4-BE49-F238E27FC236}">
                <a16:creationId xmlns:a16="http://schemas.microsoft.com/office/drawing/2014/main" id="{7006F50B-87B5-E549-BB3D-F0066F33D77E}"/>
              </a:ext>
            </a:extLst>
          </p:cNvPr>
          <p:cNvSpPr txBox="1"/>
          <p:nvPr/>
        </p:nvSpPr>
        <p:spPr>
          <a:xfrm>
            <a:off x="5318682" y="1788477"/>
            <a:ext cx="179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Under-sampling</a:t>
            </a:r>
            <a:endParaRPr sz="1100" dirty="0"/>
          </a:p>
        </p:txBody>
      </p:sp>
      <p:cxnSp>
        <p:nvCxnSpPr>
          <p:cNvPr id="32" name="Google Shape;560;gee183d09de_1_10">
            <a:extLst>
              <a:ext uri="{FF2B5EF4-FFF2-40B4-BE49-F238E27FC236}">
                <a16:creationId xmlns:a16="http://schemas.microsoft.com/office/drawing/2014/main" id="{758F43A5-BC44-834C-AB30-569CFB55E8B7}"/>
              </a:ext>
            </a:extLst>
          </p:cNvPr>
          <p:cNvCxnSpPr/>
          <p:nvPr/>
        </p:nvCxnSpPr>
        <p:spPr>
          <a:xfrm>
            <a:off x="1942699" y="2977218"/>
            <a:ext cx="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560;gee183d09de_1_10">
            <a:extLst>
              <a:ext uri="{FF2B5EF4-FFF2-40B4-BE49-F238E27FC236}">
                <a16:creationId xmlns:a16="http://schemas.microsoft.com/office/drawing/2014/main" id="{678CEF99-80A5-2D4E-9713-121BF1A6FEF4}"/>
              </a:ext>
            </a:extLst>
          </p:cNvPr>
          <p:cNvCxnSpPr>
            <a:cxnSpLocks/>
          </p:cNvCxnSpPr>
          <p:nvPr/>
        </p:nvCxnSpPr>
        <p:spPr>
          <a:xfrm>
            <a:off x="1930702" y="3834855"/>
            <a:ext cx="0" cy="5472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571;gee183d09de_1_10">
            <a:extLst>
              <a:ext uri="{FF2B5EF4-FFF2-40B4-BE49-F238E27FC236}">
                <a16:creationId xmlns:a16="http://schemas.microsoft.com/office/drawing/2014/main" id="{F2019C7D-A552-FE4A-8E69-6341AD2EE3C6}"/>
              </a:ext>
            </a:extLst>
          </p:cNvPr>
          <p:cNvSpPr txBox="1"/>
          <p:nvPr/>
        </p:nvSpPr>
        <p:spPr>
          <a:xfrm>
            <a:off x="2897401" y="3908586"/>
            <a:ext cx="179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Cross Validation Test</a:t>
            </a:r>
          </a:p>
        </p:txBody>
      </p:sp>
      <p:cxnSp>
        <p:nvCxnSpPr>
          <p:cNvPr id="43" name="Google Shape;572;gee183d09de_1_10">
            <a:extLst>
              <a:ext uri="{FF2B5EF4-FFF2-40B4-BE49-F238E27FC236}">
                <a16:creationId xmlns:a16="http://schemas.microsoft.com/office/drawing/2014/main" id="{7959AE1B-ECB2-4048-A42D-0178DB920EE0}"/>
              </a:ext>
            </a:extLst>
          </p:cNvPr>
          <p:cNvCxnSpPr>
            <a:cxnSpLocks/>
          </p:cNvCxnSpPr>
          <p:nvPr/>
        </p:nvCxnSpPr>
        <p:spPr>
          <a:xfrm>
            <a:off x="1979884" y="4079424"/>
            <a:ext cx="770811" cy="82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503E3F6-A711-418D-91F0-E15D273E4223}"/>
              </a:ext>
            </a:extLst>
          </p:cNvPr>
          <p:cNvSpPr/>
          <p:nvPr/>
        </p:nvSpPr>
        <p:spPr>
          <a:xfrm>
            <a:off x="1569720" y="499110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e183d09de_1_129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ee183d09de_1_129"/>
          <p:cNvSpPr/>
          <p:nvPr/>
        </p:nvSpPr>
        <p:spPr>
          <a:xfrm>
            <a:off x="415236" y="1433764"/>
            <a:ext cx="1179300" cy="418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Random Forest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ee183d09de_1_129"/>
          <p:cNvSpPr/>
          <p:nvPr/>
        </p:nvSpPr>
        <p:spPr>
          <a:xfrm>
            <a:off x="1722611" y="1433764"/>
            <a:ext cx="1179300" cy="418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Logistic Regression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ee183d09de_1_129"/>
          <p:cNvSpPr txBox="1"/>
          <p:nvPr/>
        </p:nvSpPr>
        <p:spPr>
          <a:xfrm>
            <a:off x="1458986" y="812457"/>
            <a:ext cx="173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/>
              <a:t>Over-Sampling</a:t>
            </a:r>
            <a:endParaRPr sz="1700" b="1" dirty="0"/>
          </a:p>
        </p:txBody>
      </p:sp>
      <p:sp>
        <p:nvSpPr>
          <p:cNvPr id="695" name="Google Shape;695;gee183d09de_1_129"/>
          <p:cNvSpPr txBox="1"/>
          <p:nvPr/>
        </p:nvSpPr>
        <p:spPr>
          <a:xfrm>
            <a:off x="5909857" y="794806"/>
            <a:ext cx="188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/>
              <a:t>Under-Sampling</a:t>
            </a:r>
            <a:endParaRPr sz="1700" b="1" dirty="0"/>
          </a:p>
        </p:txBody>
      </p:sp>
      <p:sp>
        <p:nvSpPr>
          <p:cNvPr id="696" name="Google Shape;696;gee183d09de_1_129"/>
          <p:cNvSpPr/>
          <p:nvPr/>
        </p:nvSpPr>
        <p:spPr>
          <a:xfrm>
            <a:off x="415123" y="2032615"/>
            <a:ext cx="1179300" cy="28583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ee183d09de_1_129"/>
          <p:cNvSpPr txBox="1"/>
          <p:nvPr/>
        </p:nvSpPr>
        <p:spPr>
          <a:xfrm>
            <a:off x="536598" y="2065015"/>
            <a:ext cx="93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Accuracy (%)</a:t>
            </a:r>
            <a:endParaRPr sz="1100" dirty="0"/>
          </a:p>
        </p:txBody>
      </p:sp>
      <p:sp>
        <p:nvSpPr>
          <p:cNvPr id="709" name="Google Shape;709;gee183d09de_1_129"/>
          <p:cNvSpPr txBox="1"/>
          <p:nvPr/>
        </p:nvSpPr>
        <p:spPr>
          <a:xfrm>
            <a:off x="414550" y="92125"/>
            <a:ext cx="73452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/>
              <a:t>RESULT &amp; MODEL COMPARISON</a:t>
            </a:r>
            <a:endParaRPr sz="1700" b="1" dirty="0"/>
          </a:p>
        </p:txBody>
      </p:sp>
      <p:sp>
        <p:nvSpPr>
          <p:cNvPr id="710" name="Google Shape;710;gee183d09de_1_129"/>
          <p:cNvSpPr txBox="1"/>
          <p:nvPr/>
        </p:nvSpPr>
        <p:spPr>
          <a:xfrm>
            <a:off x="564051" y="2509190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82,38%</a:t>
            </a:r>
            <a:endParaRPr sz="1100" dirty="0"/>
          </a:p>
        </p:txBody>
      </p:sp>
      <p:sp>
        <p:nvSpPr>
          <p:cNvPr id="714" name="Google Shape;714;gee183d09de_1_129"/>
          <p:cNvSpPr/>
          <p:nvPr/>
        </p:nvSpPr>
        <p:spPr>
          <a:xfrm>
            <a:off x="790943" y="4417010"/>
            <a:ext cx="302700" cy="2916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91;gee183d09de_1_129">
            <a:extLst>
              <a:ext uri="{FF2B5EF4-FFF2-40B4-BE49-F238E27FC236}">
                <a16:creationId xmlns:a16="http://schemas.microsoft.com/office/drawing/2014/main" id="{3EDF59BD-256A-45A1-99F4-8991FA3C0949}"/>
              </a:ext>
            </a:extLst>
          </p:cNvPr>
          <p:cNvSpPr/>
          <p:nvPr/>
        </p:nvSpPr>
        <p:spPr>
          <a:xfrm>
            <a:off x="3084355" y="1426700"/>
            <a:ext cx="1179300" cy="418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K-Nearest Neighbors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700;gee183d09de_1_129">
            <a:extLst>
              <a:ext uri="{FF2B5EF4-FFF2-40B4-BE49-F238E27FC236}">
                <a16:creationId xmlns:a16="http://schemas.microsoft.com/office/drawing/2014/main" id="{C77E699D-4765-42BD-A2C3-EB1D49E25A13}"/>
              </a:ext>
            </a:extLst>
          </p:cNvPr>
          <p:cNvSpPr txBox="1"/>
          <p:nvPr/>
        </p:nvSpPr>
        <p:spPr>
          <a:xfrm>
            <a:off x="536598" y="2848389"/>
            <a:ext cx="936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Precision (%)</a:t>
            </a:r>
            <a:endParaRPr sz="1100" dirty="0"/>
          </a:p>
        </p:txBody>
      </p:sp>
      <p:sp>
        <p:nvSpPr>
          <p:cNvPr id="43" name="Google Shape;710;gee183d09de_1_129">
            <a:extLst>
              <a:ext uri="{FF2B5EF4-FFF2-40B4-BE49-F238E27FC236}">
                <a16:creationId xmlns:a16="http://schemas.microsoft.com/office/drawing/2014/main" id="{4A93A42F-5D43-4E0F-A3C8-2AD82CE9D889}"/>
              </a:ext>
            </a:extLst>
          </p:cNvPr>
          <p:cNvSpPr txBox="1"/>
          <p:nvPr/>
        </p:nvSpPr>
        <p:spPr>
          <a:xfrm>
            <a:off x="564051" y="3281264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73,18%</a:t>
            </a:r>
            <a:endParaRPr sz="1100" dirty="0"/>
          </a:p>
        </p:txBody>
      </p:sp>
      <p:sp>
        <p:nvSpPr>
          <p:cNvPr id="44" name="Google Shape;700;gee183d09de_1_129">
            <a:extLst>
              <a:ext uri="{FF2B5EF4-FFF2-40B4-BE49-F238E27FC236}">
                <a16:creationId xmlns:a16="http://schemas.microsoft.com/office/drawing/2014/main" id="{6123CA7F-05D7-414C-80DA-2A6CD03BF223}"/>
              </a:ext>
            </a:extLst>
          </p:cNvPr>
          <p:cNvSpPr txBox="1"/>
          <p:nvPr/>
        </p:nvSpPr>
        <p:spPr>
          <a:xfrm>
            <a:off x="564051" y="3677293"/>
            <a:ext cx="9366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Recall (%)</a:t>
            </a:r>
            <a:endParaRPr sz="1100" dirty="0"/>
          </a:p>
        </p:txBody>
      </p:sp>
      <p:sp>
        <p:nvSpPr>
          <p:cNvPr id="45" name="Google Shape;710;gee183d09de_1_129">
            <a:extLst>
              <a:ext uri="{FF2B5EF4-FFF2-40B4-BE49-F238E27FC236}">
                <a16:creationId xmlns:a16="http://schemas.microsoft.com/office/drawing/2014/main" id="{E33BE2FA-F12F-44D5-A63E-8373ABCF5763}"/>
              </a:ext>
            </a:extLst>
          </p:cNvPr>
          <p:cNvSpPr txBox="1"/>
          <p:nvPr/>
        </p:nvSpPr>
        <p:spPr>
          <a:xfrm>
            <a:off x="543734" y="3959155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76,24%</a:t>
            </a:r>
            <a:endParaRPr sz="1100" dirty="0"/>
          </a:p>
        </p:txBody>
      </p:sp>
      <p:sp>
        <p:nvSpPr>
          <p:cNvPr id="46" name="Google Shape;696;gee183d09de_1_129">
            <a:extLst>
              <a:ext uri="{FF2B5EF4-FFF2-40B4-BE49-F238E27FC236}">
                <a16:creationId xmlns:a16="http://schemas.microsoft.com/office/drawing/2014/main" id="{0A6310DC-0F76-4B85-B537-05AF8CA017C2}"/>
              </a:ext>
            </a:extLst>
          </p:cNvPr>
          <p:cNvSpPr/>
          <p:nvPr/>
        </p:nvSpPr>
        <p:spPr>
          <a:xfrm>
            <a:off x="1728338" y="2043078"/>
            <a:ext cx="1179300" cy="28583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00;gee183d09de_1_129">
            <a:extLst>
              <a:ext uri="{FF2B5EF4-FFF2-40B4-BE49-F238E27FC236}">
                <a16:creationId xmlns:a16="http://schemas.microsoft.com/office/drawing/2014/main" id="{9A73D82B-DEA9-47D6-9AB0-58D6D0E05190}"/>
              </a:ext>
            </a:extLst>
          </p:cNvPr>
          <p:cNvSpPr txBox="1"/>
          <p:nvPr/>
        </p:nvSpPr>
        <p:spPr>
          <a:xfrm>
            <a:off x="1849813" y="2075478"/>
            <a:ext cx="93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Accuracy (%)</a:t>
            </a:r>
            <a:endParaRPr sz="1100" dirty="0"/>
          </a:p>
        </p:txBody>
      </p:sp>
      <p:sp>
        <p:nvSpPr>
          <p:cNvPr id="48" name="Google Shape;710;gee183d09de_1_129">
            <a:extLst>
              <a:ext uri="{FF2B5EF4-FFF2-40B4-BE49-F238E27FC236}">
                <a16:creationId xmlns:a16="http://schemas.microsoft.com/office/drawing/2014/main" id="{E8478096-3B66-4BBD-92DA-BC3D123CDB32}"/>
              </a:ext>
            </a:extLst>
          </p:cNvPr>
          <p:cNvSpPr txBox="1"/>
          <p:nvPr/>
        </p:nvSpPr>
        <p:spPr>
          <a:xfrm>
            <a:off x="1877266" y="2519653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69,18%</a:t>
            </a:r>
            <a:endParaRPr sz="1100" dirty="0"/>
          </a:p>
        </p:txBody>
      </p:sp>
      <p:sp>
        <p:nvSpPr>
          <p:cNvPr id="49" name="Google Shape;715;gee183d09de_1_129">
            <a:extLst>
              <a:ext uri="{FF2B5EF4-FFF2-40B4-BE49-F238E27FC236}">
                <a16:creationId xmlns:a16="http://schemas.microsoft.com/office/drawing/2014/main" id="{541F0BD0-95D8-46B5-9C6C-64F2EC6BD01F}"/>
              </a:ext>
            </a:extLst>
          </p:cNvPr>
          <p:cNvSpPr/>
          <p:nvPr/>
        </p:nvSpPr>
        <p:spPr>
          <a:xfrm>
            <a:off x="2186816" y="4403480"/>
            <a:ext cx="302700" cy="291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00;gee183d09de_1_129">
            <a:extLst>
              <a:ext uri="{FF2B5EF4-FFF2-40B4-BE49-F238E27FC236}">
                <a16:creationId xmlns:a16="http://schemas.microsoft.com/office/drawing/2014/main" id="{3C1F0197-2BF8-4C9A-B1F4-7D6809A7F464}"/>
              </a:ext>
            </a:extLst>
          </p:cNvPr>
          <p:cNvSpPr txBox="1"/>
          <p:nvPr/>
        </p:nvSpPr>
        <p:spPr>
          <a:xfrm>
            <a:off x="1849813" y="2858852"/>
            <a:ext cx="936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Precision (%)</a:t>
            </a:r>
            <a:endParaRPr sz="1100" dirty="0"/>
          </a:p>
        </p:txBody>
      </p:sp>
      <p:sp>
        <p:nvSpPr>
          <p:cNvPr id="51" name="Google Shape;710;gee183d09de_1_129">
            <a:extLst>
              <a:ext uri="{FF2B5EF4-FFF2-40B4-BE49-F238E27FC236}">
                <a16:creationId xmlns:a16="http://schemas.microsoft.com/office/drawing/2014/main" id="{7DD4F76E-FF76-464B-A42B-807B736A5C1D}"/>
              </a:ext>
            </a:extLst>
          </p:cNvPr>
          <p:cNvSpPr txBox="1"/>
          <p:nvPr/>
        </p:nvSpPr>
        <p:spPr>
          <a:xfrm>
            <a:off x="1877266" y="3291727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63,36%</a:t>
            </a:r>
            <a:endParaRPr sz="1100" dirty="0"/>
          </a:p>
        </p:txBody>
      </p:sp>
      <p:sp>
        <p:nvSpPr>
          <p:cNvPr id="52" name="Google Shape;700;gee183d09de_1_129">
            <a:extLst>
              <a:ext uri="{FF2B5EF4-FFF2-40B4-BE49-F238E27FC236}">
                <a16:creationId xmlns:a16="http://schemas.microsoft.com/office/drawing/2014/main" id="{319364C8-0213-4EE0-AA73-AF602A7BFD03}"/>
              </a:ext>
            </a:extLst>
          </p:cNvPr>
          <p:cNvSpPr txBox="1"/>
          <p:nvPr/>
        </p:nvSpPr>
        <p:spPr>
          <a:xfrm>
            <a:off x="1877266" y="3687756"/>
            <a:ext cx="9366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Recall (%)</a:t>
            </a:r>
            <a:endParaRPr sz="1100" dirty="0"/>
          </a:p>
        </p:txBody>
      </p:sp>
      <p:sp>
        <p:nvSpPr>
          <p:cNvPr id="53" name="Google Shape;710;gee183d09de_1_129">
            <a:extLst>
              <a:ext uri="{FF2B5EF4-FFF2-40B4-BE49-F238E27FC236}">
                <a16:creationId xmlns:a16="http://schemas.microsoft.com/office/drawing/2014/main" id="{C193B5ED-F7FB-476C-BD28-F46C76F4846A}"/>
              </a:ext>
            </a:extLst>
          </p:cNvPr>
          <p:cNvSpPr txBox="1"/>
          <p:nvPr/>
        </p:nvSpPr>
        <p:spPr>
          <a:xfrm>
            <a:off x="1869125" y="3953232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69,71%</a:t>
            </a:r>
            <a:endParaRPr sz="1100" dirty="0"/>
          </a:p>
        </p:txBody>
      </p:sp>
      <p:sp>
        <p:nvSpPr>
          <p:cNvPr id="87" name="Google Shape;696;gee183d09de_1_129">
            <a:extLst>
              <a:ext uri="{FF2B5EF4-FFF2-40B4-BE49-F238E27FC236}">
                <a16:creationId xmlns:a16="http://schemas.microsoft.com/office/drawing/2014/main" id="{522C418A-C16B-4F3E-9129-5F3DB8EDADF5}"/>
              </a:ext>
            </a:extLst>
          </p:cNvPr>
          <p:cNvSpPr/>
          <p:nvPr/>
        </p:nvSpPr>
        <p:spPr>
          <a:xfrm>
            <a:off x="3087333" y="2058849"/>
            <a:ext cx="1179300" cy="28583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700;gee183d09de_1_129">
            <a:extLst>
              <a:ext uri="{FF2B5EF4-FFF2-40B4-BE49-F238E27FC236}">
                <a16:creationId xmlns:a16="http://schemas.microsoft.com/office/drawing/2014/main" id="{FD6E4316-3647-4657-A6EE-298CEB47DA3B}"/>
              </a:ext>
            </a:extLst>
          </p:cNvPr>
          <p:cNvSpPr txBox="1"/>
          <p:nvPr/>
        </p:nvSpPr>
        <p:spPr>
          <a:xfrm>
            <a:off x="3208808" y="2091249"/>
            <a:ext cx="93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Accuracy (%)</a:t>
            </a:r>
            <a:endParaRPr sz="1100" dirty="0"/>
          </a:p>
        </p:txBody>
      </p:sp>
      <p:sp>
        <p:nvSpPr>
          <p:cNvPr id="89" name="Google Shape;710;gee183d09de_1_129">
            <a:extLst>
              <a:ext uri="{FF2B5EF4-FFF2-40B4-BE49-F238E27FC236}">
                <a16:creationId xmlns:a16="http://schemas.microsoft.com/office/drawing/2014/main" id="{DC43AED6-1E3C-4D64-B549-ACFC2207DE36}"/>
              </a:ext>
            </a:extLst>
          </p:cNvPr>
          <p:cNvSpPr txBox="1"/>
          <p:nvPr/>
        </p:nvSpPr>
        <p:spPr>
          <a:xfrm>
            <a:off x="3236261" y="2535424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78,90%</a:t>
            </a:r>
            <a:endParaRPr sz="1100" dirty="0"/>
          </a:p>
        </p:txBody>
      </p:sp>
      <p:sp>
        <p:nvSpPr>
          <p:cNvPr id="90" name="Google Shape;715;gee183d09de_1_129">
            <a:extLst>
              <a:ext uri="{FF2B5EF4-FFF2-40B4-BE49-F238E27FC236}">
                <a16:creationId xmlns:a16="http://schemas.microsoft.com/office/drawing/2014/main" id="{670F48EB-1618-483B-B1D9-CE80CFD1F01C}"/>
              </a:ext>
            </a:extLst>
          </p:cNvPr>
          <p:cNvSpPr/>
          <p:nvPr/>
        </p:nvSpPr>
        <p:spPr>
          <a:xfrm>
            <a:off x="3545811" y="4419251"/>
            <a:ext cx="302700" cy="291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700;gee183d09de_1_129">
            <a:extLst>
              <a:ext uri="{FF2B5EF4-FFF2-40B4-BE49-F238E27FC236}">
                <a16:creationId xmlns:a16="http://schemas.microsoft.com/office/drawing/2014/main" id="{12392874-D9F3-4C8D-85E2-559035CFF3CD}"/>
              </a:ext>
            </a:extLst>
          </p:cNvPr>
          <p:cNvSpPr txBox="1"/>
          <p:nvPr/>
        </p:nvSpPr>
        <p:spPr>
          <a:xfrm>
            <a:off x="3208808" y="2874623"/>
            <a:ext cx="936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Precision (%)</a:t>
            </a:r>
            <a:endParaRPr sz="1100" dirty="0"/>
          </a:p>
        </p:txBody>
      </p:sp>
      <p:sp>
        <p:nvSpPr>
          <p:cNvPr id="92" name="Google Shape;710;gee183d09de_1_129">
            <a:extLst>
              <a:ext uri="{FF2B5EF4-FFF2-40B4-BE49-F238E27FC236}">
                <a16:creationId xmlns:a16="http://schemas.microsoft.com/office/drawing/2014/main" id="{CD0A1D33-6986-4FC2-B003-55C694078171}"/>
              </a:ext>
            </a:extLst>
          </p:cNvPr>
          <p:cNvSpPr txBox="1"/>
          <p:nvPr/>
        </p:nvSpPr>
        <p:spPr>
          <a:xfrm>
            <a:off x="3236261" y="3307498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67,03%</a:t>
            </a:r>
            <a:endParaRPr sz="1100" dirty="0"/>
          </a:p>
        </p:txBody>
      </p:sp>
      <p:sp>
        <p:nvSpPr>
          <p:cNvPr id="93" name="Google Shape;700;gee183d09de_1_129">
            <a:extLst>
              <a:ext uri="{FF2B5EF4-FFF2-40B4-BE49-F238E27FC236}">
                <a16:creationId xmlns:a16="http://schemas.microsoft.com/office/drawing/2014/main" id="{2C678877-4342-42E3-A446-BDC07004A878}"/>
              </a:ext>
            </a:extLst>
          </p:cNvPr>
          <p:cNvSpPr txBox="1"/>
          <p:nvPr/>
        </p:nvSpPr>
        <p:spPr>
          <a:xfrm>
            <a:off x="3236261" y="3703527"/>
            <a:ext cx="9366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Recall (%)</a:t>
            </a:r>
            <a:endParaRPr sz="1100" dirty="0"/>
          </a:p>
        </p:txBody>
      </p:sp>
      <p:sp>
        <p:nvSpPr>
          <p:cNvPr id="94" name="Google Shape;710;gee183d09de_1_129">
            <a:extLst>
              <a:ext uri="{FF2B5EF4-FFF2-40B4-BE49-F238E27FC236}">
                <a16:creationId xmlns:a16="http://schemas.microsoft.com/office/drawing/2014/main" id="{2A442064-CE78-4A40-8C47-80ED584B06D1}"/>
              </a:ext>
            </a:extLst>
          </p:cNvPr>
          <p:cNvSpPr txBox="1"/>
          <p:nvPr/>
        </p:nvSpPr>
        <p:spPr>
          <a:xfrm>
            <a:off x="3228120" y="3969003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66,32%</a:t>
            </a:r>
            <a:endParaRPr sz="1100" dirty="0"/>
          </a:p>
        </p:txBody>
      </p:sp>
      <p:sp>
        <p:nvSpPr>
          <p:cNvPr id="95" name="Google Shape;696;gee183d09de_1_129">
            <a:extLst>
              <a:ext uri="{FF2B5EF4-FFF2-40B4-BE49-F238E27FC236}">
                <a16:creationId xmlns:a16="http://schemas.microsoft.com/office/drawing/2014/main" id="{85F954A4-BAFD-4BC2-9E5F-8160829D52B4}"/>
              </a:ext>
            </a:extLst>
          </p:cNvPr>
          <p:cNvSpPr/>
          <p:nvPr/>
        </p:nvSpPr>
        <p:spPr>
          <a:xfrm>
            <a:off x="5139765" y="2046145"/>
            <a:ext cx="1179300" cy="28583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700;gee183d09de_1_129">
            <a:extLst>
              <a:ext uri="{FF2B5EF4-FFF2-40B4-BE49-F238E27FC236}">
                <a16:creationId xmlns:a16="http://schemas.microsoft.com/office/drawing/2014/main" id="{3B674619-7623-44A3-9B88-07CD0AA6859E}"/>
              </a:ext>
            </a:extLst>
          </p:cNvPr>
          <p:cNvSpPr txBox="1"/>
          <p:nvPr/>
        </p:nvSpPr>
        <p:spPr>
          <a:xfrm>
            <a:off x="5261240" y="2078545"/>
            <a:ext cx="93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Accuracy (%)</a:t>
            </a:r>
            <a:endParaRPr sz="1100" dirty="0"/>
          </a:p>
        </p:txBody>
      </p:sp>
      <p:sp>
        <p:nvSpPr>
          <p:cNvPr id="97" name="Google Shape;710;gee183d09de_1_129">
            <a:extLst>
              <a:ext uri="{FF2B5EF4-FFF2-40B4-BE49-F238E27FC236}">
                <a16:creationId xmlns:a16="http://schemas.microsoft.com/office/drawing/2014/main" id="{BDD2AB70-B833-40DD-AF3F-B1D69C416C0A}"/>
              </a:ext>
            </a:extLst>
          </p:cNvPr>
          <p:cNvSpPr txBox="1"/>
          <p:nvPr/>
        </p:nvSpPr>
        <p:spPr>
          <a:xfrm>
            <a:off x="5288693" y="2522720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77,90%</a:t>
            </a:r>
            <a:endParaRPr sz="1100" dirty="0"/>
          </a:p>
        </p:txBody>
      </p:sp>
      <p:sp>
        <p:nvSpPr>
          <p:cNvPr id="98" name="Google Shape;715;gee183d09de_1_129">
            <a:extLst>
              <a:ext uri="{FF2B5EF4-FFF2-40B4-BE49-F238E27FC236}">
                <a16:creationId xmlns:a16="http://schemas.microsoft.com/office/drawing/2014/main" id="{C7FB5B8B-0CF6-4C84-A34C-64E46247F5B3}"/>
              </a:ext>
            </a:extLst>
          </p:cNvPr>
          <p:cNvSpPr/>
          <p:nvPr/>
        </p:nvSpPr>
        <p:spPr>
          <a:xfrm>
            <a:off x="5543785" y="4417010"/>
            <a:ext cx="302700" cy="291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700;gee183d09de_1_129">
            <a:extLst>
              <a:ext uri="{FF2B5EF4-FFF2-40B4-BE49-F238E27FC236}">
                <a16:creationId xmlns:a16="http://schemas.microsoft.com/office/drawing/2014/main" id="{6EDEBAD9-0D68-48C3-8CFC-1CFA1D12797B}"/>
              </a:ext>
            </a:extLst>
          </p:cNvPr>
          <p:cNvSpPr txBox="1"/>
          <p:nvPr/>
        </p:nvSpPr>
        <p:spPr>
          <a:xfrm>
            <a:off x="5261240" y="2861919"/>
            <a:ext cx="936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Precision (%)</a:t>
            </a:r>
            <a:endParaRPr sz="1100" dirty="0"/>
          </a:p>
        </p:txBody>
      </p:sp>
      <p:sp>
        <p:nvSpPr>
          <p:cNvPr id="100" name="Google Shape;710;gee183d09de_1_129">
            <a:extLst>
              <a:ext uri="{FF2B5EF4-FFF2-40B4-BE49-F238E27FC236}">
                <a16:creationId xmlns:a16="http://schemas.microsoft.com/office/drawing/2014/main" id="{C7665ECB-30F6-4FA6-BDB8-CEA02431FD40}"/>
              </a:ext>
            </a:extLst>
          </p:cNvPr>
          <p:cNvSpPr txBox="1"/>
          <p:nvPr/>
        </p:nvSpPr>
        <p:spPr>
          <a:xfrm>
            <a:off x="5288693" y="3294794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69,73%</a:t>
            </a:r>
            <a:endParaRPr sz="1100" dirty="0"/>
          </a:p>
        </p:txBody>
      </p:sp>
      <p:sp>
        <p:nvSpPr>
          <p:cNvPr id="101" name="Google Shape;700;gee183d09de_1_129">
            <a:extLst>
              <a:ext uri="{FF2B5EF4-FFF2-40B4-BE49-F238E27FC236}">
                <a16:creationId xmlns:a16="http://schemas.microsoft.com/office/drawing/2014/main" id="{9464779E-5E19-417A-A9C5-B5812491AF41}"/>
              </a:ext>
            </a:extLst>
          </p:cNvPr>
          <p:cNvSpPr txBox="1"/>
          <p:nvPr/>
        </p:nvSpPr>
        <p:spPr>
          <a:xfrm>
            <a:off x="5288693" y="3690823"/>
            <a:ext cx="9366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Recall (%)</a:t>
            </a:r>
            <a:endParaRPr sz="1100" dirty="0"/>
          </a:p>
        </p:txBody>
      </p:sp>
      <p:sp>
        <p:nvSpPr>
          <p:cNvPr id="102" name="Google Shape;710;gee183d09de_1_129">
            <a:extLst>
              <a:ext uri="{FF2B5EF4-FFF2-40B4-BE49-F238E27FC236}">
                <a16:creationId xmlns:a16="http://schemas.microsoft.com/office/drawing/2014/main" id="{ADC71C1C-8EC6-4207-AAA2-FC858FF34198}"/>
              </a:ext>
            </a:extLst>
          </p:cNvPr>
          <p:cNvSpPr txBox="1"/>
          <p:nvPr/>
        </p:nvSpPr>
        <p:spPr>
          <a:xfrm>
            <a:off x="5268376" y="3972685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76,56%</a:t>
            </a:r>
            <a:endParaRPr sz="1100" dirty="0"/>
          </a:p>
        </p:txBody>
      </p:sp>
      <p:sp>
        <p:nvSpPr>
          <p:cNvPr id="103" name="Google Shape;696;gee183d09de_1_129">
            <a:extLst>
              <a:ext uri="{FF2B5EF4-FFF2-40B4-BE49-F238E27FC236}">
                <a16:creationId xmlns:a16="http://schemas.microsoft.com/office/drawing/2014/main" id="{F588906A-9E9A-41B9-8843-7130B915C390}"/>
              </a:ext>
            </a:extLst>
          </p:cNvPr>
          <p:cNvSpPr/>
          <p:nvPr/>
        </p:nvSpPr>
        <p:spPr>
          <a:xfrm>
            <a:off x="6452980" y="2056608"/>
            <a:ext cx="1179300" cy="28583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700;gee183d09de_1_129">
            <a:extLst>
              <a:ext uri="{FF2B5EF4-FFF2-40B4-BE49-F238E27FC236}">
                <a16:creationId xmlns:a16="http://schemas.microsoft.com/office/drawing/2014/main" id="{58987141-48F0-4E32-9AA3-600B01D48E1B}"/>
              </a:ext>
            </a:extLst>
          </p:cNvPr>
          <p:cNvSpPr txBox="1"/>
          <p:nvPr/>
        </p:nvSpPr>
        <p:spPr>
          <a:xfrm>
            <a:off x="6574455" y="2089008"/>
            <a:ext cx="93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Accuracy (%)</a:t>
            </a:r>
            <a:endParaRPr sz="1100" dirty="0"/>
          </a:p>
        </p:txBody>
      </p:sp>
      <p:sp>
        <p:nvSpPr>
          <p:cNvPr id="105" name="Google Shape;710;gee183d09de_1_129">
            <a:extLst>
              <a:ext uri="{FF2B5EF4-FFF2-40B4-BE49-F238E27FC236}">
                <a16:creationId xmlns:a16="http://schemas.microsoft.com/office/drawing/2014/main" id="{D1D8D8EC-B43A-4EF7-B21A-CBFF4E8BBE5D}"/>
              </a:ext>
            </a:extLst>
          </p:cNvPr>
          <p:cNvSpPr txBox="1"/>
          <p:nvPr/>
        </p:nvSpPr>
        <p:spPr>
          <a:xfrm>
            <a:off x="6601908" y="2533183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69,40%</a:t>
            </a:r>
            <a:endParaRPr sz="1100" dirty="0"/>
          </a:p>
        </p:txBody>
      </p:sp>
      <p:sp>
        <p:nvSpPr>
          <p:cNvPr id="106" name="Google Shape;715;gee183d09de_1_129">
            <a:extLst>
              <a:ext uri="{FF2B5EF4-FFF2-40B4-BE49-F238E27FC236}">
                <a16:creationId xmlns:a16="http://schemas.microsoft.com/office/drawing/2014/main" id="{BBD4D654-DFE1-4723-AD56-9A96B6A41A5E}"/>
              </a:ext>
            </a:extLst>
          </p:cNvPr>
          <p:cNvSpPr/>
          <p:nvPr/>
        </p:nvSpPr>
        <p:spPr>
          <a:xfrm>
            <a:off x="6911458" y="4417010"/>
            <a:ext cx="302700" cy="291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700;gee183d09de_1_129">
            <a:extLst>
              <a:ext uri="{FF2B5EF4-FFF2-40B4-BE49-F238E27FC236}">
                <a16:creationId xmlns:a16="http://schemas.microsoft.com/office/drawing/2014/main" id="{E731E4D7-5E8C-428A-A325-9C17B12BBCEF}"/>
              </a:ext>
            </a:extLst>
          </p:cNvPr>
          <p:cNvSpPr txBox="1"/>
          <p:nvPr/>
        </p:nvSpPr>
        <p:spPr>
          <a:xfrm>
            <a:off x="6574455" y="2872382"/>
            <a:ext cx="936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Precision (%)</a:t>
            </a:r>
            <a:endParaRPr sz="1100" dirty="0"/>
          </a:p>
        </p:txBody>
      </p:sp>
      <p:sp>
        <p:nvSpPr>
          <p:cNvPr id="108" name="Google Shape;710;gee183d09de_1_129">
            <a:extLst>
              <a:ext uri="{FF2B5EF4-FFF2-40B4-BE49-F238E27FC236}">
                <a16:creationId xmlns:a16="http://schemas.microsoft.com/office/drawing/2014/main" id="{69437DEE-B382-411A-9BA2-F927AA99BB0A}"/>
              </a:ext>
            </a:extLst>
          </p:cNvPr>
          <p:cNvSpPr txBox="1"/>
          <p:nvPr/>
        </p:nvSpPr>
        <p:spPr>
          <a:xfrm>
            <a:off x="6601908" y="3305257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63,46%</a:t>
            </a:r>
            <a:endParaRPr sz="1100" dirty="0"/>
          </a:p>
        </p:txBody>
      </p:sp>
      <p:sp>
        <p:nvSpPr>
          <p:cNvPr id="109" name="Google Shape;700;gee183d09de_1_129">
            <a:extLst>
              <a:ext uri="{FF2B5EF4-FFF2-40B4-BE49-F238E27FC236}">
                <a16:creationId xmlns:a16="http://schemas.microsoft.com/office/drawing/2014/main" id="{12F61D35-3028-471F-BB08-D67797C191BD}"/>
              </a:ext>
            </a:extLst>
          </p:cNvPr>
          <p:cNvSpPr txBox="1"/>
          <p:nvPr/>
        </p:nvSpPr>
        <p:spPr>
          <a:xfrm>
            <a:off x="6601908" y="3701286"/>
            <a:ext cx="9366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Recall (%)</a:t>
            </a:r>
            <a:endParaRPr sz="1100" dirty="0"/>
          </a:p>
        </p:txBody>
      </p:sp>
      <p:sp>
        <p:nvSpPr>
          <p:cNvPr id="110" name="Google Shape;710;gee183d09de_1_129">
            <a:extLst>
              <a:ext uri="{FF2B5EF4-FFF2-40B4-BE49-F238E27FC236}">
                <a16:creationId xmlns:a16="http://schemas.microsoft.com/office/drawing/2014/main" id="{5DF703F3-EBDB-4BF9-B102-D5CEFDB6D7D1}"/>
              </a:ext>
            </a:extLst>
          </p:cNvPr>
          <p:cNvSpPr txBox="1"/>
          <p:nvPr/>
        </p:nvSpPr>
        <p:spPr>
          <a:xfrm>
            <a:off x="6593767" y="3966762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69,81%</a:t>
            </a:r>
            <a:endParaRPr sz="1100" dirty="0"/>
          </a:p>
        </p:txBody>
      </p:sp>
      <p:sp>
        <p:nvSpPr>
          <p:cNvPr id="111" name="Google Shape;696;gee183d09de_1_129">
            <a:extLst>
              <a:ext uri="{FF2B5EF4-FFF2-40B4-BE49-F238E27FC236}">
                <a16:creationId xmlns:a16="http://schemas.microsoft.com/office/drawing/2014/main" id="{464968A8-46BA-471C-AB1F-E25DA4708623}"/>
              </a:ext>
            </a:extLst>
          </p:cNvPr>
          <p:cNvSpPr/>
          <p:nvPr/>
        </p:nvSpPr>
        <p:spPr>
          <a:xfrm>
            <a:off x="7811975" y="2072379"/>
            <a:ext cx="1179300" cy="285836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700;gee183d09de_1_129">
            <a:extLst>
              <a:ext uri="{FF2B5EF4-FFF2-40B4-BE49-F238E27FC236}">
                <a16:creationId xmlns:a16="http://schemas.microsoft.com/office/drawing/2014/main" id="{F719B7E8-941D-424F-B1A8-D7702924BA9D}"/>
              </a:ext>
            </a:extLst>
          </p:cNvPr>
          <p:cNvSpPr txBox="1"/>
          <p:nvPr/>
        </p:nvSpPr>
        <p:spPr>
          <a:xfrm>
            <a:off x="7933450" y="2104779"/>
            <a:ext cx="93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Accuracy (%)</a:t>
            </a:r>
            <a:endParaRPr sz="1100" dirty="0"/>
          </a:p>
        </p:txBody>
      </p:sp>
      <p:sp>
        <p:nvSpPr>
          <p:cNvPr id="113" name="Google Shape;710;gee183d09de_1_129">
            <a:extLst>
              <a:ext uri="{FF2B5EF4-FFF2-40B4-BE49-F238E27FC236}">
                <a16:creationId xmlns:a16="http://schemas.microsoft.com/office/drawing/2014/main" id="{6099E53E-8008-49C7-B17B-ABE0D3D86626}"/>
              </a:ext>
            </a:extLst>
          </p:cNvPr>
          <p:cNvSpPr txBox="1"/>
          <p:nvPr/>
        </p:nvSpPr>
        <p:spPr>
          <a:xfrm>
            <a:off x="7960903" y="2548954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75,18%</a:t>
            </a:r>
            <a:endParaRPr sz="1100" dirty="0"/>
          </a:p>
        </p:txBody>
      </p:sp>
      <p:sp>
        <p:nvSpPr>
          <p:cNvPr id="114" name="Google Shape;715;gee183d09de_1_129">
            <a:extLst>
              <a:ext uri="{FF2B5EF4-FFF2-40B4-BE49-F238E27FC236}">
                <a16:creationId xmlns:a16="http://schemas.microsoft.com/office/drawing/2014/main" id="{76735959-DAB0-4FC0-ADAE-C09F3E4C9F86}"/>
              </a:ext>
            </a:extLst>
          </p:cNvPr>
          <p:cNvSpPr/>
          <p:nvPr/>
        </p:nvSpPr>
        <p:spPr>
          <a:xfrm>
            <a:off x="8270453" y="4432781"/>
            <a:ext cx="302700" cy="291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700;gee183d09de_1_129">
            <a:extLst>
              <a:ext uri="{FF2B5EF4-FFF2-40B4-BE49-F238E27FC236}">
                <a16:creationId xmlns:a16="http://schemas.microsoft.com/office/drawing/2014/main" id="{1A0B320D-EF63-41C7-8167-7A642A4A9B13}"/>
              </a:ext>
            </a:extLst>
          </p:cNvPr>
          <p:cNvSpPr txBox="1"/>
          <p:nvPr/>
        </p:nvSpPr>
        <p:spPr>
          <a:xfrm>
            <a:off x="7933450" y="2888153"/>
            <a:ext cx="936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Precision (%)</a:t>
            </a:r>
            <a:endParaRPr sz="1100" dirty="0"/>
          </a:p>
        </p:txBody>
      </p:sp>
      <p:sp>
        <p:nvSpPr>
          <p:cNvPr id="116" name="Google Shape;710;gee183d09de_1_129">
            <a:extLst>
              <a:ext uri="{FF2B5EF4-FFF2-40B4-BE49-F238E27FC236}">
                <a16:creationId xmlns:a16="http://schemas.microsoft.com/office/drawing/2014/main" id="{B493BB7C-C79C-4481-AB9F-8E880A24605C}"/>
              </a:ext>
            </a:extLst>
          </p:cNvPr>
          <p:cNvSpPr txBox="1"/>
          <p:nvPr/>
        </p:nvSpPr>
        <p:spPr>
          <a:xfrm>
            <a:off x="7960903" y="3321028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66,94%</a:t>
            </a:r>
            <a:endParaRPr sz="1100" dirty="0"/>
          </a:p>
        </p:txBody>
      </p:sp>
      <p:sp>
        <p:nvSpPr>
          <p:cNvPr id="117" name="Google Shape;700;gee183d09de_1_129">
            <a:extLst>
              <a:ext uri="{FF2B5EF4-FFF2-40B4-BE49-F238E27FC236}">
                <a16:creationId xmlns:a16="http://schemas.microsoft.com/office/drawing/2014/main" id="{04E02909-0FFD-4B6B-8457-C74DDD5BE99A}"/>
              </a:ext>
            </a:extLst>
          </p:cNvPr>
          <p:cNvSpPr txBox="1"/>
          <p:nvPr/>
        </p:nvSpPr>
        <p:spPr>
          <a:xfrm>
            <a:off x="7960903" y="3717057"/>
            <a:ext cx="9366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Recall (%)</a:t>
            </a:r>
            <a:endParaRPr sz="1100" dirty="0"/>
          </a:p>
        </p:txBody>
      </p:sp>
      <p:sp>
        <p:nvSpPr>
          <p:cNvPr id="118" name="Google Shape;710;gee183d09de_1_129">
            <a:extLst>
              <a:ext uri="{FF2B5EF4-FFF2-40B4-BE49-F238E27FC236}">
                <a16:creationId xmlns:a16="http://schemas.microsoft.com/office/drawing/2014/main" id="{3175AA56-DD0E-43F2-A22D-581B293EDEFF}"/>
              </a:ext>
            </a:extLst>
          </p:cNvPr>
          <p:cNvSpPr txBox="1"/>
          <p:nvPr/>
        </p:nvSpPr>
        <p:spPr>
          <a:xfrm>
            <a:off x="7952762" y="3982533"/>
            <a:ext cx="93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73,11%</a:t>
            </a:r>
            <a:endParaRPr sz="1100" dirty="0"/>
          </a:p>
        </p:txBody>
      </p:sp>
      <p:sp>
        <p:nvSpPr>
          <p:cNvPr id="119" name="Google Shape;690;gee183d09de_1_129">
            <a:extLst>
              <a:ext uri="{FF2B5EF4-FFF2-40B4-BE49-F238E27FC236}">
                <a16:creationId xmlns:a16="http://schemas.microsoft.com/office/drawing/2014/main" id="{50764D02-C2A4-47B9-A2B7-E69334AC2FAB}"/>
              </a:ext>
            </a:extLst>
          </p:cNvPr>
          <p:cNvSpPr/>
          <p:nvPr/>
        </p:nvSpPr>
        <p:spPr>
          <a:xfrm>
            <a:off x="5128038" y="1427597"/>
            <a:ext cx="1179300" cy="418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Random Forest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691;gee183d09de_1_129">
            <a:extLst>
              <a:ext uri="{FF2B5EF4-FFF2-40B4-BE49-F238E27FC236}">
                <a16:creationId xmlns:a16="http://schemas.microsoft.com/office/drawing/2014/main" id="{2A407055-39D4-47DA-9B39-8E1AB141A927}"/>
              </a:ext>
            </a:extLst>
          </p:cNvPr>
          <p:cNvSpPr/>
          <p:nvPr/>
        </p:nvSpPr>
        <p:spPr>
          <a:xfrm>
            <a:off x="6435413" y="1427597"/>
            <a:ext cx="1179300" cy="418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Logistic Regression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691;gee183d09de_1_129">
            <a:extLst>
              <a:ext uri="{FF2B5EF4-FFF2-40B4-BE49-F238E27FC236}">
                <a16:creationId xmlns:a16="http://schemas.microsoft.com/office/drawing/2014/main" id="{06F9D7DF-C25E-490C-981E-C82078BB67E7}"/>
              </a:ext>
            </a:extLst>
          </p:cNvPr>
          <p:cNvSpPr/>
          <p:nvPr/>
        </p:nvSpPr>
        <p:spPr>
          <a:xfrm>
            <a:off x="7797157" y="1420533"/>
            <a:ext cx="1179300" cy="418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K-Nearest Neighbors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056E165-4855-4317-919D-0C6016D3FFFB}"/>
              </a:ext>
            </a:extLst>
          </p:cNvPr>
          <p:cNvSpPr/>
          <p:nvPr/>
        </p:nvSpPr>
        <p:spPr>
          <a:xfrm>
            <a:off x="1569720" y="500634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e183d09de_1_129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ee183d09de_1_129"/>
          <p:cNvSpPr txBox="1"/>
          <p:nvPr/>
        </p:nvSpPr>
        <p:spPr>
          <a:xfrm>
            <a:off x="414550" y="92125"/>
            <a:ext cx="73452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/>
              <a:t>RESULT &amp; MODEL COMPARISON</a:t>
            </a:r>
            <a:endParaRPr sz="1700" b="1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4CAEC35-EEB6-1745-BB5D-0E519026D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517910"/>
              </p:ext>
            </p:extLst>
          </p:nvPr>
        </p:nvGraphicFramePr>
        <p:xfrm>
          <a:off x="541372" y="1103058"/>
          <a:ext cx="80612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7627">
                  <a:extLst>
                    <a:ext uri="{9D8B030D-6E8A-4147-A177-3AD203B41FA5}">
                      <a16:colId xmlns:a16="http://schemas.microsoft.com/office/drawing/2014/main" val="170841840"/>
                    </a:ext>
                  </a:extLst>
                </a:gridCol>
                <a:gridCol w="1386027">
                  <a:extLst>
                    <a:ext uri="{9D8B030D-6E8A-4147-A177-3AD203B41FA5}">
                      <a16:colId xmlns:a16="http://schemas.microsoft.com/office/drawing/2014/main" val="3997011928"/>
                    </a:ext>
                  </a:extLst>
                </a:gridCol>
                <a:gridCol w="971146">
                  <a:extLst>
                    <a:ext uri="{9D8B030D-6E8A-4147-A177-3AD203B41FA5}">
                      <a16:colId xmlns:a16="http://schemas.microsoft.com/office/drawing/2014/main" val="626472198"/>
                    </a:ext>
                  </a:extLst>
                </a:gridCol>
                <a:gridCol w="1533050">
                  <a:extLst>
                    <a:ext uri="{9D8B030D-6E8A-4147-A177-3AD203B41FA5}">
                      <a16:colId xmlns:a16="http://schemas.microsoft.com/office/drawing/2014/main" val="529964886"/>
                    </a:ext>
                  </a:extLst>
                </a:gridCol>
                <a:gridCol w="1493405">
                  <a:extLst>
                    <a:ext uri="{9D8B030D-6E8A-4147-A177-3AD203B41FA5}">
                      <a16:colId xmlns:a16="http://schemas.microsoft.com/office/drawing/2014/main" val="107747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Under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Over 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7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Random Forest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175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624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044561"/>
                  </a:ext>
                </a:extLst>
              </a:tr>
            </a:tbl>
          </a:graphicData>
        </a:graphic>
      </p:graphicFrame>
      <p:sp>
        <p:nvSpPr>
          <p:cNvPr id="61" name="Google Shape;694;gee183d09de_1_129">
            <a:extLst>
              <a:ext uri="{FF2B5EF4-FFF2-40B4-BE49-F238E27FC236}">
                <a16:creationId xmlns:a16="http://schemas.microsoft.com/office/drawing/2014/main" id="{53A33CCA-77B9-8C43-9BD6-059438E6BFBB}"/>
              </a:ext>
            </a:extLst>
          </p:cNvPr>
          <p:cNvSpPr txBox="1"/>
          <p:nvPr/>
        </p:nvSpPr>
        <p:spPr>
          <a:xfrm>
            <a:off x="3428439" y="620675"/>
            <a:ext cx="24100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AUC Score</a:t>
            </a:r>
            <a:endParaRPr b="1" dirty="0"/>
          </a:p>
        </p:txBody>
      </p:sp>
      <p:sp>
        <p:nvSpPr>
          <p:cNvPr id="62" name="Google Shape;694;gee183d09de_1_129">
            <a:extLst>
              <a:ext uri="{FF2B5EF4-FFF2-40B4-BE49-F238E27FC236}">
                <a16:creationId xmlns:a16="http://schemas.microsoft.com/office/drawing/2014/main" id="{1225A857-12F7-A64E-A94A-C524965223AA}"/>
              </a:ext>
            </a:extLst>
          </p:cNvPr>
          <p:cNvSpPr txBox="1"/>
          <p:nvPr/>
        </p:nvSpPr>
        <p:spPr>
          <a:xfrm>
            <a:off x="3366997" y="2668722"/>
            <a:ext cx="24100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ROC Curve</a:t>
            </a:r>
            <a:endParaRPr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AAC786-C40A-7944-B476-E3EB4837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33" y="2984399"/>
            <a:ext cx="2850009" cy="20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F3C55B-B9DF-463F-B782-C92FD31FD886}"/>
              </a:ext>
            </a:extLst>
          </p:cNvPr>
          <p:cNvSpPr/>
          <p:nvPr/>
        </p:nvSpPr>
        <p:spPr>
          <a:xfrm>
            <a:off x="1569720" y="502920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9029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e183d09de_1_129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ee183d09de_1_129"/>
          <p:cNvSpPr txBox="1"/>
          <p:nvPr/>
        </p:nvSpPr>
        <p:spPr>
          <a:xfrm>
            <a:off x="414550" y="92125"/>
            <a:ext cx="73452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/>
              <a:t>Insight &amp; Recommendation</a:t>
            </a:r>
            <a:endParaRPr sz="17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B5E82-7477-854E-8949-707D7C169F83}"/>
              </a:ext>
            </a:extLst>
          </p:cNvPr>
          <p:cNvSpPr txBox="1"/>
          <p:nvPr/>
        </p:nvSpPr>
        <p:spPr>
          <a:xfrm>
            <a:off x="1802567" y="3655795"/>
            <a:ext cx="617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We can predict churn customer by using age, estimated salary, balance, credit score and  number of products they have.</a:t>
            </a:r>
          </a:p>
          <a:p>
            <a:endParaRPr lang="en-US" dirty="0"/>
          </a:p>
          <a:p>
            <a:r>
              <a:rPr lang="en-US" dirty="0"/>
              <a:t>2. For modelling we recommend to use Random Forest 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CEDBC-235D-2845-B428-AA175540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705" y="1274888"/>
            <a:ext cx="3854058" cy="2156935"/>
          </a:xfrm>
          <a:prstGeom prst="rect">
            <a:avLst/>
          </a:prstGeom>
        </p:spPr>
      </p:pic>
      <p:sp>
        <p:nvSpPr>
          <p:cNvPr id="10" name="Google Shape;694;gee183d09de_1_129">
            <a:extLst>
              <a:ext uri="{FF2B5EF4-FFF2-40B4-BE49-F238E27FC236}">
                <a16:creationId xmlns:a16="http://schemas.microsoft.com/office/drawing/2014/main" id="{D68F6841-5C43-B541-8E6F-ADFE7FC4AC9A}"/>
              </a:ext>
            </a:extLst>
          </p:cNvPr>
          <p:cNvSpPr txBox="1"/>
          <p:nvPr/>
        </p:nvSpPr>
        <p:spPr>
          <a:xfrm>
            <a:off x="3478316" y="710799"/>
            <a:ext cx="24100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Feature Importance</a:t>
            </a:r>
            <a:endParaRPr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C2C8E-B05C-4E33-AE1F-1BCF272C8C63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4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7f286b55_0_14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e77f286b55_0_14"/>
          <p:cNvSpPr txBox="1">
            <a:spLocks noGrp="1"/>
          </p:cNvSpPr>
          <p:nvPr>
            <p:ph type="title" idx="4294967295"/>
          </p:nvPr>
        </p:nvSpPr>
        <p:spPr>
          <a:xfrm>
            <a:off x="101994" y="11375"/>
            <a:ext cx="33435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700" dirty="0"/>
              <a:t>Customer Dataset</a:t>
            </a:r>
            <a:endParaRPr sz="17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0CC6C9-E398-47AB-B7DC-92CDBD64C0A4}"/>
              </a:ext>
            </a:extLst>
          </p:cNvPr>
          <p:cNvGraphicFramePr>
            <a:graphicFrameLocks noGrp="1"/>
          </p:cNvGraphicFramePr>
          <p:nvPr/>
        </p:nvGraphicFramePr>
        <p:xfrm>
          <a:off x="632460" y="1096010"/>
          <a:ext cx="7932424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553">
                  <a:extLst>
                    <a:ext uri="{9D8B030D-6E8A-4147-A177-3AD203B41FA5}">
                      <a16:colId xmlns:a16="http://schemas.microsoft.com/office/drawing/2014/main" val="3122881594"/>
                    </a:ext>
                  </a:extLst>
                </a:gridCol>
                <a:gridCol w="991553">
                  <a:extLst>
                    <a:ext uri="{9D8B030D-6E8A-4147-A177-3AD203B41FA5}">
                      <a16:colId xmlns:a16="http://schemas.microsoft.com/office/drawing/2014/main" val="1419057560"/>
                    </a:ext>
                  </a:extLst>
                </a:gridCol>
                <a:gridCol w="991553">
                  <a:extLst>
                    <a:ext uri="{9D8B030D-6E8A-4147-A177-3AD203B41FA5}">
                      <a16:colId xmlns:a16="http://schemas.microsoft.com/office/drawing/2014/main" val="3718340832"/>
                    </a:ext>
                  </a:extLst>
                </a:gridCol>
                <a:gridCol w="991553">
                  <a:extLst>
                    <a:ext uri="{9D8B030D-6E8A-4147-A177-3AD203B41FA5}">
                      <a16:colId xmlns:a16="http://schemas.microsoft.com/office/drawing/2014/main" val="1661353905"/>
                    </a:ext>
                  </a:extLst>
                </a:gridCol>
                <a:gridCol w="991553">
                  <a:extLst>
                    <a:ext uri="{9D8B030D-6E8A-4147-A177-3AD203B41FA5}">
                      <a16:colId xmlns:a16="http://schemas.microsoft.com/office/drawing/2014/main" val="2852265601"/>
                    </a:ext>
                  </a:extLst>
                </a:gridCol>
                <a:gridCol w="991553">
                  <a:extLst>
                    <a:ext uri="{9D8B030D-6E8A-4147-A177-3AD203B41FA5}">
                      <a16:colId xmlns:a16="http://schemas.microsoft.com/office/drawing/2014/main" val="92484724"/>
                    </a:ext>
                  </a:extLst>
                </a:gridCol>
                <a:gridCol w="991553">
                  <a:extLst>
                    <a:ext uri="{9D8B030D-6E8A-4147-A177-3AD203B41FA5}">
                      <a16:colId xmlns:a16="http://schemas.microsoft.com/office/drawing/2014/main" val="3869223248"/>
                    </a:ext>
                  </a:extLst>
                </a:gridCol>
                <a:gridCol w="991553">
                  <a:extLst>
                    <a:ext uri="{9D8B030D-6E8A-4147-A177-3AD203B41FA5}">
                      <a16:colId xmlns:a16="http://schemas.microsoft.com/office/drawing/2014/main" val="234635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/>
                        <a:t>CustomerId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/>
                        <a:t>CreditScore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/>
                        <a:t>Geography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/>
                        <a:t>Tenure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3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Data Type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Range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Integer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-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ID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String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-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Nama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Integer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350 – 850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Skor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Kredit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String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-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Negara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Domisili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String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-</a:t>
                      </a:r>
                    </a:p>
                    <a:p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Jenis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Kelamin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Integer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18 – 92</a:t>
                      </a:r>
                    </a:p>
                    <a:p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Umur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Integer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0 – 10</a:t>
                      </a:r>
                    </a:p>
                    <a:p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Jangka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Waktu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Kredit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(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tahun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)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440878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2EFB592-FF00-43AA-980B-F6E802748DCD}"/>
              </a:ext>
            </a:extLst>
          </p:cNvPr>
          <p:cNvGraphicFramePr>
            <a:graphicFrameLocks noGrp="1"/>
          </p:cNvGraphicFramePr>
          <p:nvPr/>
        </p:nvGraphicFramePr>
        <p:xfrm>
          <a:off x="632460" y="2743240"/>
          <a:ext cx="7932421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">
                  <a:extLst>
                    <a:ext uri="{9D8B030D-6E8A-4147-A177-3AD203B41FA5}">
                      <a16:colId xmlns:a16="http://schemas.microsoft.com/office/drawing/2014/main" val="374246012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29618088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505761955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1738476448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3566996372"/>
                    </a:ext>
                  </a:extLst>
                </a:gridCol>
                <a:gridCol w="1251858">
                  <a:extLst>
                    <a:ext uri="{9D8B030D-6E8A-4147-A177-3AD203B41FA5}">
                      <a16:colId xmlns:a16="http://schemas.microsoft.com/office/drawing/2014/main" val="1561837477"/>
                    </a:ext>
                  </a:extLst>
                </a:gridCol>
                <a:gridCol w="1133203">
                  <a:extLst>
                    <a:ext uri="{9D8B030D-6E8A-4147-A177-3AD203B41FA5}">
                      <a16:colId xmlns:a16="http://schemas.microsoft.com/office/drawing/2014/main" val="15829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/>
                        <a:t>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/>
                        <a:t>NumOfProducts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/>
                        <a:t>HasCrCard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/>
                        <a:t>IsActiveMember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/>
                        <a:t>EstimatedSalary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/>
                        <a:t>Exited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40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Data Type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Range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Description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Integer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0 – 251.000</a:t>
                      </a:r>
                    </a:p>
                    <a:p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Saldo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yang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dimiliki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Integer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1 - 4 </a:t>
                      </a:r>
                    </a:p>
                    <a:p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Jumlah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Produk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Yang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Digunakan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Boolean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0 - 1</a:t>
                      </a:r>
                    </a:p>
                    <a:p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Apakah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Memiliki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Kartu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Kredit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Atau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Tidak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Boolean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0 – 1 </a:t>
                      </a:r>
                    </a:p>
                    <a:p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Apakah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Pelangan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Aktif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Dalam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1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Bulan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Terakhir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Integer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11.600 – 200.000</a:t>
                      </a:r>
                    </a:p>
                    <a:p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Perkiraan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Gaji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Boolean</a:t>
                      </a:r>
                    </a:p>
                    <a:p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0 – 1</a:t>
                      </a:r>
                    </a:p>
                    <a:p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Apakah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Masih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Tercatat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Sebagai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Pelanggan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Atau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</a:rPr>
                        <a:t>Tidak</a:t>
                      </a:r>
                      <a:endParaRPr lang="en-ID" sz="1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19959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93D499E-5D69-4D50-99CF-DE726779B92A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8e742f6f9_0_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Stage 2</a:t>
            </a:r>
            <a:endParaRPr dirty="0"/>
          </a:p>
        </p:txBody>
      </p:sp>
      <p:sp>
        <p:nvSpPr>
          <p:cNvPr id="358" name="Google Shape;358;ge8e742f6f9_0_0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 b="1" dirty="0">
                <a:solidFill>
                  <a:srgbClr val="137266"/>
                </a:solidFill>
              </a:rPr>
              <a:t>Identify The Activities</a:t>
            </a:r>
            <a:endParaRPr sz="2400" b="1" dirty="0">
              <a:solidFill>
                <a:srgbClr val="13726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7AB3E-D553-4762-B697-B6DD04ED7654}"/>
              </a:ext>
            </a:extLst>
          </p:cNvPr>
          <p:cNvSpPr/>
          <p:nvPr/>
        </p:nvSpPr>
        <p:spPr>
          <a:xfrm>
            <a:off x="1897380" y="4838700"/>
            <a:ext cx="528066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8e742f6f9_0_5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e8e742f6f9_0_5"/>
          <p:cNvSpPr txBox="1">
            <a:spLocks noGrp="1"/>
          </p:cNvSpPr>
          <p:nvPr>
            <p:ph type="title" idx="4294967295"/>
          </p:nvPr>
        </p:nvSpPr>
        <p:spPr>
          <a:xfrm>
            <a:off x="102001" y="11375"/>
            <a:ext cx="3790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900" dirty="0"/>
              <a:t>Activities Should Be Done</a:t>
            </a:r>
          </a:p>
        </p:txBody>
      </p:sp>
      <p:cxnSp>
        <p:nvCxnSpPr>
          <p:cNvPr id="8" name="Google Shape;1084;p38">
            <a:extLst>
              <a:ext uri="{FF2B5EF4-FFF2-40B4-BE49-F238E27FC236}">
                <a16:creationId xmlns:a16="http://schemas.microsoft.com/office/drawing/2014/main" id="{CEBF88F4-AF69-4D03-BD1B-C9DED5411EAF}"/>
              </a:ext>
            </a:extLst>
          </p:cNvPr>
          <p:cNvCxnSpPr/>
          <p:nvPr/>
        </p:nvCxnSpPr>
        <p:spPr>
          <a:xfrm>
            <a:off x="203876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086;p38">
            <a:extLst>
              <a:ext uri="{FF2B5EF4-FFF2-40B4-BE49-F238E27FC236}">
                <a16:creationId xmlns:a16="http://schemas.microsoft.com/office/drawing/2014/main" id="{99DE020B-C1FB-4A82-8BF0-C3E30CCDE745}"/>
              </a:ext>
            </a:extLst>
          </p:cNvPr>
          <p:cNvCxnSpPr/>
          <p:nvPr/>
        </p:nvCxnSpPr>
        <p:spPr>
          <a:xfrm>
            <a:off x="4626368" y="295319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87;p38">
            <a:extLst>
              <a:ext uri="{FF2B5EF4-FFF2-40B4-BE49-F238E27FC236}">
                <a16:creationId xmlns:a16="http://schemas.microsoft.com/office/drawing/2014/main" id="{93502495-CB8E-48DA-85F2-291900015147}"/>
              </a:ext>
            </a:extLst>
          </p:cNvPr>
          <p:cNvCxnSpPr/>
          <p:nvPr/>
        </p:nvCxnSpPr>
        <p:spPr>
          <a:xfrm>
            <a:off x="7044118" y="242029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089;p38">
            <a:extLst>
              <a:ext uri="{FF2B5EF4-FFF2-40B4-BE49-F238E27FC236}">
                <a16:creationId xmlns:a16="http://schemas.microsoft.com/office/drawing/2014/main" id="{B23C8359-549C-4D3B-84E3-E9A6CD2A1B76}"/>
              </a:ext>
            </a:extLst>
          </p:cNvPr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090;p38">
            <a:extLst>
              <a:ext uri="{FF2B5EF4-FFF2-40B4-BE49-F238E27FC236}">
                <a16:creationId xmlns:a16="http://schemas.microsoft.com/office/drawing/2014/main" id="{4D57D0A3-51D5-45AF-95AD-797C22D768ED}"/>
              </a:ext>
            </a:extLst>
          </p:cNvPr>
          <p:cNvGrpSpPr/>
          <p:nvPr/>
        </p:nvGrpSpPr>
        <p:grpSpPr>
          <a:xfrm>
            <a:off x="1860405" y="2731350"/>
            <a:ext cx="373500" cy="373500"/>
            <a:chOff x="1372725" y="1912500"/>
            <a:chExt cx="373500" cy="373500"/>
          </a:xfrm>
        </p:grpSpPr>
        <p:sp>
          <p:nvSpPr>
            <p:cNvPr id="13" name="Google Shape;1091;p38">
              <a:extLst>
                <a:ext uri="{FF2B5EF4-FFF2-40B4-BE49-F238E27FC236}">
                  <a16:creationId xmlns:a16="http://schemas.microsoft.com/office/drawing/2014/main" id="{57CCC68D-7F25-4993-A998-8756995A864F}"/>
                </a:ext>
              </a:extLst>
            </p:cNvPr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2;p38">
              <a:extLst>
                <a:ext uri="{FF2B5EF4-FFF2-40B4-BE49-F238E27FC236}">
                  <a16:creationId xmlns:a16="http://schemas.microsoft.com/office/drawing/2014/main" id="{CD8271CD-3A08-46A7-9D16-2640C8FD2A3D}"/>
                </a:ext>
              </a:extLst>
            </p:cNvPr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96;p38">
            <a:extLst>
              <a:ext uri="{FF2B5EF4-FFF2-40B4-BE49-F238E27FC236}">
                <a16:creationId xmlns:a16="http://schemas.microsoft.com/office/drawing/2014/main" id="{B5738CC3-2FC8-4FF0-80D3-5E9D040E8644}"/>
              </a:ext>
            </a:extLst>
          </p:cNvPr>
          <p:cNvGrpSpPr/>
          <p:nvPr/>
        </p:nvGrpSpPr>
        <p:grpSpPr>
          <a:xfrm>
            <a:off x="4438858" y="2731350"/>
            <a:ext cx="373500" cy="373500"/>
            <a:chOff x="5557850" y="1912500"/>
            <a:chExt cx="373500" cy="373500"/>
          </a:xfrm>
        </p:grpSpPr>
        <p:sp>
          <p:nvSpPr>
            <p:cNvPr id="16" name="Google Shape;1097;p38">
              <a:extLst>
                <a:ext uri="{FF2B5EF4-FFF2-40B4-BE49-F238E27FC236}">
                  <a16:creationId xmlns:a16="http://schemas.microsoft.com/office/drawing/2014/main" id="{9B0F1536-A5E5-4B00-A578-3B3272C01D69}"/>
                </a:ext>
              </a:extLst>
            </p:cNvPr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8;p38">
              <a:extLst>
                <a:ext uri="{FF2B5EF4-FFF2-40B4-BE49-F238E27FC236}">
                  <a16:creationId xmlns:a16="http://schemas.microsoft.com/office/drawing/2014/main" id="{53C1FD76-09B1-4A90-8E54-6500C9AB9552}"/>
                </a:ext>
              </a:extLst>
            </p:cNvPr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099;p38">
            <a:extLst>
              <a:ext uri="{FF2B5EF4-FFF2-40B4-BE49-F238E27FC236}">
                <a16:creationId xmlns:a16="http://schemas.microsoft.com/office/drawing/2014/main" id="{6952604C-BB46-40F8-AE80-DFD96AA2E568}"/>
              </a:ext>
            </a:extLst>
          </p:cNvPr>
          <p:cNvGrpSpPr/>
          <p:nvPr/>
        </p:nvGrpSpPr>
        <p:grpSpPr>
          <a:xfrm>
            <a:off x="6855845" y="2731350"/>
            <a:ext cx="373500" cy="373500"/>
            <a:chOff x="7457825" y="1912500"/>
            <a:chExt cx="373500" cy="373500"/>
          </a:xfrm>
        </p:grpSpPr>
        <p:sp>
          <p:nvSpPr>
            <p:cNvPr id="19" name="Google Shape;1100;p38">
              <a:extLst>
                <a:ext uri="{FF2B5EF4-FFF2-40B4-BE49-F238E27FC236}">
                  <a16:creationId xmlns:a16="http://schemas.microsoft.com/office/drawing/2014/main" id="{4527F01C-70AF-4BE6-9DD7-F45876ADE2CD}"/>
                </a:ext>
              </a:extLst>
            </p:cNvPr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1;p38">
              <a:extLst>
                <a:ext uri="{FF2B5EF4-FFF2-40B4-BE49-F238E27FC236}">
                  <a16:creationId xmlns:a16="http://schemas.microsoft.com/office/drawing/2014/main" id="{3777819F-6728-42AF-A24D-E9EDA33913DB}"/>
                </a:ext>
              </a:extLst>
            </p:cNvPr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103;p38">
            <a:extLst>
              <a:ext uri="{FF2B5EF4-FFF2-40B4-BE49-F238E27FC236}">
                <a16:creationId xmlns:a16="http://schemas.microsoft.com/office/drawing/2014/main" id="{509F285A-1A6A-4683-AC22-862B985D2442}"/>
              </a:ext>
            </a:extLst>
          </p:cNvPr>
          <p:cNvSpPr txBox="1">
            <a:spLocks/>
          </p:cNvSpPr>
          <p:nvPr/>
        </p:nvSpPr>
        <p:spPr>
          <a:xfrm>
            <a:off x="946473" y="1794420"/>
            <a:ext cx="220133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ID" sz="1400"/>
              <a:t>Memahami karakteristik </a:t>
            </a:r>
            <a:r>
              <a:rPr lang="en-ID" sz="1400" i="1"/>
              <a:t>customer</a:t>
            </a:r>
            <a:endParaRPr lang="en-ID" sz="1400" i="1" dirty="0"/>
          </a:p>
        </p:txBody>
      </p:sp>
      <p:sp>
        <p:nvSpPr>
          <p:cNvPr id="22" name="Google Shape;1105;p38">
            <a:extLst>
              <a:ext uri="{FF2B5EF4-FFF2-40B4-BE49-F238E27FC236}">
                <a16:creationId xmlns:a16="http://schemas.microsoft.com/office/drawing/2014/main" id="{F7E60FB7-B78D-4A90-BA9A-235CCA2E3303}"/>
              </a:ext>
            </a:extLst>
          </p:cNvPr>
          <p:cNvSpPr txBox="1">
            <a:spLocks/>
          </p:cNvSpPr>
          <p:nvPr/>
        </p:nvSpPr>
        <p:spPr>
          <a:xfrm>
            <a:off x="5519083" y="1664510"/>
            <a:ext cx="303055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rial"/>
              <a:buNone/>
            </a:pPr>
            <a:r>
              <a:rPr lang="en-ID" sz="1400" dirty="0" err="1"/>
              <a:t>Mengidentifikasi</a:t>
            </a:r>
            <a:r>
              <a:rPr lang="en-ID" sz="1400" dirty="0"/>
              <a:t> </a:t>
            </a:r>
            <a:r>
              <a:rPr lang="en-ID" sz="1400" dirty="0" err="1"/>
              <a:t>variabel</a:t>
            </a:r>
            <a:r>
              <a:rPr lang="en-ID" sz="1400" dirty="0"/>
              <a:t> yang </a:t>
            </a:r>
            <a:r>
              <a:rPr lang="en-ID" sz="1400" dirty="0" err="1"/>
              <a:t>mempengaruhi</a:t>
            </a:r>
            <a:r>
              <a:rPr lang="en-ID" sz="1400" dirty="0"/>
              <a:t> </a:t>
            </a:r>
            <a:r>
              <a:rPr lang="en-ID" sz="1400" i="1" dirty="0"/>
              <a:t>churning customer</a:t>
            </a:r>
          </a:p>
        </p:txBody>
      </p:sp>
      <p:sp>
        <p:nvSpPr>
          <p:cNvPr id="23" name="Google Shape;1109;p38">
            <a:extLst>
              <a:ext uri="{FF2B5EF4-FFF2-40B4-BE49-F238E27FC236}">
                <a16:creationId xmlns:a16="http://schemas.microsoft.com/office/drawing/2014/main" id="{45F5D06B-93DC-45A6-8F7F-CAE04F7ABC94}"/>
              </a:ext>
            </a:extLst>
          </p:cNvPr>
          <p:cNvSpPr txBox="1">
            <a:spLocks/>
          </p:cNvSpPr>
          <p:nvPr/>
        </p:nvSpPr>
        <p:spPr>
          <a:xfrm>
            <a:off x="3163700" y="3333824"/>
            <a:ext cx="2925336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  <a:defRPr sz="1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1400"/>
              <a:t>Melakukan </a:t>
            </a:r>
            <a:r>
              <a:rPr lang="en-US" sz="1400" i="1"/>
              <a:t>Exploratory Data Analysis</a:t>
            </a:r>
            <a:r>
              <a:rPr lang="en-US" sz="1400"/>
              <a:t> dan </a:t>
            </a:r>
            <a:r>
              <a:rPr lang="en-US" sz="1400" i="1"/>
              <a:t>Data Preprocessing</a:t>
            </a:r>
            <a:endParaRPr lang="en-US" sz="1400" i="1" dirty="0"/>
          </a:p>
        </p:txBody>
      </p:sp>
      <p:sp>
        <p:nvSpPr>
          <p:cNvPr id="24" name="Google Shape;1113;p38">
            <a:extLst>
              <a:ext uri="{FF2B5EF4-FFF2-40B4-BE49-F238E27FC236}">
                <a16:creationId xmlns:a16="http://schemas.microsoft.com/office/drawing/2014/main" id="{AB7F67BD-7B42-4BD4-8E0A-E2BB0F3D97A1}"/>
              </a:ext>
            </a:extLst>
          </p:cNvPr>
          <p:cNvSpPr txBox="1">
            <a:spLocks/>
          </p:cNvSpPr>
          <p:nvPr/>
        </p:nvSpPr>
        <p:spPr>
          <a:xfrm>
            <a:off x="6416170" y="3111628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>
                <a:solidFill>
                  <a:schemeClr val="accent4"/>
                </a:solidFill>
              </a:rPr>
              <a:t>3</a:t>
            </a:r>
            <a:endParaRPr lang="en" sz="2400" dirty="0">
              <a:solidFill>
                <a:schemeClr val="accent4"/>
              </a:solidFill>
            </a:endParaRPr>
          </a:p>
        </p:txBody>
      </p:sp>
      <p:sp>
        <p:nvSpPr>
          <p:cNvPr id="25" name="Google Shape;1110;p38">
            <a:extLst>
              <a:ext uri="{FF2B5EF4-FFF2-40B4-BE49-F238E27FC236}">
                <a16:creationId xmlns:a16="http://schemas.microsoft.com/office/drawing/2014/main" id="{A11B298C-2041-47BC-AAEF-561309390D55}"/>
              </a:ext>
            </a:extLst>
          </p:cNvPr>
          <p:cNvSpPr txBox="1">
            <a:spLocks/>
          </p:cNvSpPr>
          <p:nvPr/>
        </p:nvSpPr>
        <p:spPr>
          <a:xfrm>
            <a:off x="1395580" y="3107214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ID" sz="24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26" name="Google Shape;1112;p38">
            <a:extLst>
              <a:ext uri="{FF2B5EF4-FFF2-40B4-BE49-F238E27FC236}">
                <a16:creationId xmlns:a16="http://schemas.microsoft.com/office/drawing/2014/main" id="{47783B93-2904-4284-9778-4172106C368A}"/>
              </a:ext>
            </a:extLst>
          </p:cNvPr>
          <p:cNvSpPr txBox="1">
            <a:spLocks/>
          </p:cNvSpPr>
          <p:nvPr/>
        </p:nvSpPr>
        <p:spPr>
          <a:xfrm>
            <a:off x="3983180" y="2299494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ID" sz="2400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C3510D-3B1B-44D0-A85C-39C988EBB240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Stage 3</a:t>
            </a:r>
            <a:endParaRPr/>
          </a:p>
        </p:txBody>
      </p:sp>
      <p:sp>
        <p:nvSpPr>
          <p:cNvPr id="246" name="Google Shape;24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 b="1">
                <a:solidFill>
                  <a:srgbClr val="137266"/>
                </a:solidFill>
              </a:rPr>
              <a:t>Exploratory Data Analysis</a:t>
            </a:r>
            <a:endParaRPr sz="2400" b="1">
              <a:solidFill>
                <a:srgbClr val="13726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29F2C-3F7B-4BA9-956C-D675F19CD66D}"/>
              </a:ext>
            </a:extLst>
          </p:cNvPr>
          <p:cNvSpPr/>
          <p:nvPr/>
        </p:nvSpPr>
        <p:spPr>
          <a:xfrm>
            <a:off x="1897380" y="4838700"/>
            <a:ext cx="5280660" cy="30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77f286b55_0_8"/>
          <p:cNvSpPr/>
          <p:nvPr/>
        </p:nvSpPr>
        <p:spPr>
          <a:xfrm>
            <a:off x="0" y="11375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e77f286b55_0_8"/>
          <p:cNvSpPr txBox="1">
            <a:spLocks noGrp="1"/>
          </p:cNvSpPr>
          <p:nvPr>
            <p:ph type="title" idx="4294967295"/>
          </p:nvPr>
        </p:nvSpPr>
        <p:spPr>
          <a:xfrm>
            <a:off x="101994" y="11375"/>
            <a:ext cx="33435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700" dirty="0"/>
              <a:t>Numerical - Continuous Data</a:t>
            </a:r>
            <a:endParaRPr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4CDAD-CB76-4391-A939-56B8B236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5" y="535151"/>
            <a:ext cx="6769396" cy="44364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DF91F-74C9-4DC3-A1AC-27BF09ABC95D}"/>
              </a:ext>
            </a:extLst>
          </p:cNvPr>
          <p:cNvSpPr/>
          <p:nvPr/>
        </p:nvSpPr>
        <p:spPr>
          <a:xfrm>
            <a:off x="1569720" y="498348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77f286b55_0_14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e77f286b55_0_14"/>
          <p:cNvSpPr txBox="1">
            <a:spLocks noGrp="1"/>
          </p:cNvSpPr>
          <p:nvPr>
            <p:ph type="title" idx="4294967295"/>
          </p:nvPr>
        </p:nvSpPr>
        <p:spPr>
          <a:xfrm>
            <a:off x="101994" y="11375"/>
            <a:ext cx="33435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700"/>
              <a:t>Numerical - Discrete Data</a:t>
            </a:r>
            <a:endParaRPr sz="1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41EE9-08F6-B142-95E6-10637FDB3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117600"/>
            <a:ext cx="3713787" cy="2388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7413CC-C2FA-455F-AD2D-28E971825408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77f286b55_0_77"/>
          <p:cNvSpPr/>
          <p:nvPr/>
        </p:nvSpPr>
        <p:spPr>
          <a:xfrm>
            <a:off x="25" y="0"/>
            <a:ext cx="9144000" cy="4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e77f286b55_0_77"/>
          <p:cNvSpPr txBox="1">
            <a:spLocks noGrp="1"/>
          </p:cNvSpPr>
          <p:nvPr>
            <p:ph type="title" idx="4294967295"/>
          </p:nvPr>
        </p:nvSpPr>
        <p:spPr>
          <a:xfrm>
            <a:off x="101994" y="11375"/>
            <a:ext cx="33435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700"/>
              <a:t>Categorical Data</a:t>
            </a:r>
            <a:endParaRPr sz="1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07303-1A1A-634D-BF36-FAB67945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813" y="776121"/>
            <a:ext cx="4183419" cy="3993771"/>
          </a:xfrm>
          <a:prstGeom prst="rect">
            <a:avLst/>
          </a:prstGeom>
        </p:spPr>
      </p:pic>
      <p:sp>
        <p:nvSpPr>
          <p:cNvPr id="7" name="Google Shape;459;p18">
            <a:extLst>
              <a:ext uri="{FF2B5EF4-FFF2-40B4-BE49-F238E27FC236}">
                <a16:creationId xmlns:a16="http://schemas.microsoft.com/office/drawing/2014/main" id="{FB6A444E-4B97-ED4F-A193-8191C9D417EF}"/>
              </a:ext>
            </a:extLst>
          </p:cNvPr>
          <p:cNvSpPr/>
          <p:nvPr/>
        </p:nvSpPr>
        <p:spPr>
          <a:xfrm>
            <a:off x="480316" y="948720"/>
            <a:ext cx="1179281" cy="265471"/>
          </a:xfrm>
          <a:prstGeom prst="roundRect">
            <a:avLst>
              <a:gd name="adj" fmla="val 16667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EXITED CUSTOMER</a:t>
            </a:r>
            <a:endParaRPr sz="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59;p18">
            <a:extLst>
              <a:ext uri="{FF2B5EF4-FFF2-40B4-BE49-F238E27FC236}">
                <a16:creationId xmlns:a16="http://schemas.microsoft.com/office/drawing/2014/main" id="{587E8578-AA02-2247-AE8E-82ECB859CAE7}"/>
              </a:ext>
            </a:extLst>
          </p:cNvPr>
          <p:cNvSpPr/>
          <p:nvPr/>
        </p:nvSpPr>
        <p:spPr>
          <a:xfrm>
            <a:off x="480315" y="2111055"/>
            <a:ext cx="1179281" cy="265471"/>
          </a:xfrm>
          <a:prstGeom prst="roundRect">
            <a:avLst>
              <a:gd name="adj" fmla="val 16667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 sz="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59;p18">
            <a:extLst>
              <a:ext uri="{FF2B5EF4-FFF2-40B4-BE49-F238E27FC236}">
                <a16:creationId xmlns:a16="http://schemas.microsoft.com/office/drawing/2014/main" id="{9E2899AE-F06F-B647-A307-BE91BFA666EF}"/>
              </a:ext>
            </a:extLst>
          </p:cNvPr>
          <p:cNvSpPr/>
          <p:nvPr/>
        </p:nvSpPr>
        <p:spPr>
          <a:xfrm>
            <a:off x="480314" y="3409867"/>
            <a:ext cx="1179281" cy="265471"/>
          </a:xfrm>
          <a:prstGeom prst="roundRect">
            <a:avLst>
              <a:gd name="adj" fmla="val 16667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ACTIVE MEMBER</a:t>
            </a:r>
            <a:endParaRPr sz="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59;p18">
            <a:extLst>
              <a:ext uri="{FF2B5EF4-FFF2-40B4-BE49-F238E27FC236}">
                <a16:creationId xmlns:a16="http://schemas.microsoft.com/office/drawing/2014/main" id="{AE905AA8-F605-BB4F-A111-6CDA54A19EAE}"/>
              </a:ext>
            </a:extLst>
          </p:cNvPr>
          <p:cNvSpPr/>
          <p:nvPr/>
        </p:nvSpPr>
        <p:spPr>
          <a:xfrm>
            <a:off x="6774206" y="2111055"/>
            <a:ext cx="1179281" cy="265471"/>
          </a:xfrm>
          <a:prstGeom prst="roundRect">
            <a:avLst>
              <a:gd name="adj" fmla="val 16667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HAS CREDIT CARD</a:t>
            </a:r>
            <a:endParaRPr sz="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59;p18">
            <a:extLst>
              <a:ext uri="{FF2B5EF4-FFF2-40B4-BE49-F238E27FC236}">
                <a16:creationId xmlns:a16="http://schemas.microsoft.com/office/drawing/2014/main" id="{92C0C596-DE95-404E-A90E-7B6952F9A32B}"/>
              </a:ext>
            </a:extLst>
          </p:cNvPr>
          <p:cNvSpPr/>
          <p:nvPr/>
        </p:nvSpPr>
        <p:spPr>
          <a:xfrm>
            <a:off x="6774206" y="948720"/>
            <a:ext cx="1179281" cy="265471"/>
          </a:xfrm>
          <a:prstGeom prst="roundRect">
            <a:avLst>
              <a:gd name="adj" fmla="val 16667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GEOGRAPHY</a:t>
            </a:r>
            <a:endParaRPr sz="8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5C6192-C3EF-A645-8E71-EDF25476A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811" y="776121"/>
            <a:ext cx="1413808" cy="38325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1D42DE-0D66-431C-B82A-EB34368A4240}"/>
              </a:ext>
            </a:extLst>
          </p:cNvPr>
          <p:cNvSpPr/>
          <p:nvPr/>
        </p:nvSpPr>
        <p:spPr>
          <a:xfrm>
            <a:off x="1569720" y="4823460"/>
            <a:ext cx="5791200" cy="32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653</Words>
  <Application>Microsoft Office PowerPoint</Application>
  <PresentationFormat>On-screen Show (16:9)</PresentationFormat>
  <Paragraphs>216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Share Tech</vt:lpstr>
      <vt:lpstr>Lato</vt:lpstr>
      <vt:lpstr>Calibri</vt:lpstr>
      <vt:lpstr>Streamline</vt:lpstr>
      <vt:lpstr>Stage 1</vt:lpstr>
      <vt:lpstr>Churn Rate</vt:lpstr>
      <vt:lpstr>Customer Dataset</vt:lpstr>
      <vt:lpstr>Stage 2</vt:lpstr>
      <vt:lpstr>Activities Should Be Done</vt:lpstr>
      <vt:lpstr>Stage 3</vt:lpstr>
      <vt:lpstr>Numerical - Continuous Data</vt:lpstr>
      <vt:lpstr>Numerical - Discrete Data</vt:lpstr>
      <vt:lpstr>Categorical Data</vt:lpstr>
      <vt:lpstr>Data Correlations - Pairplot</vt:lpstr>
      <vt:lpstr>Data Correlations - Scatterplot</vt:lpstr>
      <vt:lpstr>Insight and Recommendation</vt:lpstr>
      <vt:lpstr>Stage 4</vt:lpstr>
      <vt:lpstr>Handle Missing Values</vt:lpstr>
      <vt:lpstr>Encoding</vt:lpstr>
      <vt:lpstr>Data Preparation</vt:lpstr>
      <vt:lpstr>Standarization</vt:lpstr>
      <vt:lpstr>Scaling Comparison</vt:lpstr>
      <vt:lpstr>Scaling Comparison</vt:lpstr>
      <vt:lpstr>Stage 5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-Predict Churning Customers</dc:title>
  <dc:creator>Vonny</dc:creator>
  <cp:lastModifiedBy>Wahyu Agus Kurniawan</cp:lastModifiedBy>
  <cp:revision>32</cp:revision>
  <dcterms:modified xsi:type="dcterms:W3CDTF">2021-10-15T11:51:49Z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d7a254d-8771-4074-9707-28997ed29c0f_Enabled">
    <vt:lpwstr>true</vt:lpwstr>
  </property>
  <property fmtid="{D5CDD505-2E9C-101B-9397-08002B2CF9AE}" pid="3" name="MSIP_Label_6d7a254d-8771-4074-9707-28997ed29c0f_SetDate">
    <vt:lpwstr>2021-09-23T10:20:14Z</vt:lpwstr>
  </property>
  <property fmtid="{D5CDD505-2E9C-101B-9397-08002B2CF9AE}" pid="4" name="MSIP_Label_6d7a254d-8771-4074-9707-28997ed29c0f_Method">
    <vt:lpwstr>Privileged</vt:lpwstr>
  </property>
  <property fmtid="{D5CDD505-2E9C-101B-9397-08002B2CF9AE}" pid="5" name="MSIP_Label_6d7a254d-8771-4074-9707-28997ed29c0f_Name">
    <vt:lpwstr>Public</vt:lpwstr>
  </property>
  <property fmtid="{D5CDD505-2E9C-101B-9397-08002B2CF9AE}" pid="6" name="MSIP_Label_6d7a254d-8771-4074-9707-28997ed29c0f_SiteId">
    <vt:lpwstr>5675d321-19d1-4c95-9684-2c28ac8f80a4</vt:lpwstr>
  </property>
  <property fmtid="{D5CDD505-2E9C-101B-9397-08002B2CF9AE}" pid="7" name="MSIP_Label_6d7a254d-8771-4074-9707-28997ed29c0f_ActionId">
    <vt:lpwstr>4b666310-28e1-4303-af4e-f0c50e36dd7f</vt:lpwstr>
  </property>
  <property fmtid="{D5CDD505-2E9C-101B-9397-08002B2CF9AE}" pid="8" name="MSIP_Label_6d7a254d-8771-4074-9707-28997ed29c0f_ContentBits">
    <vt:lpwstr>2</vt:lpwstr>
  </property>
  <property fmtid="{D5CDD505-2E9C-101B-9397-08002B2CF9AE}" pid="9" name="ClassificationContentMarkingFooterLocations">
    <vt:lpwstr>Streamline:3</vt:lpwstr>
  </property>
  <property fmtid="{D5CDD505-2E9C-101B-9397-08002B2CF9AE}" pid="10" name="ClassificationContentMarkingFooterText">
    <vt:lpwstr>This item's classification is Public. It was created by and is in property of the Home Credit Group.</vt:lpwstr>
  </property>
</Properties>
</file>